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4" r:id="rId1"/>
  </p:sldMasterIdLst>
  <p:notesMasterIdLst>
    <p:notesMasterId r:id="rId32"/>
  </p:notesMasterIdLst>
  <p:sldIdLst>
    <p:sldId id="310" r:id="rId2"/>
    <p:sldId id="331" r:id="rId3"/>
    <p:sldId id="311" r:id="rId4"/>
    <p:sldId id="314" r:id="rId5"/>
    <p:sldId id="315" r:id="rId6"/>
    <p:sldId id="289" r:id="rId7"/>
    <p:sldId id="333" r:id="rId8"/>
    <p:sldId id="334" r:id="rId9"/>
    <p:sldId id="295" r:id="rId10"/>
    <p:sldId id="320" r:id="rId11"/>
    <p:sldId id="335" r:id="rId12"/>
    <p:sldId id="336" r:id="rId13"/>
    <p:sldId id="317" r:id="rId14"/>
    <p:sldId id="258" r:id="rId15"/>
    <p:sldId id="322" r:id="rId16"/>
    <p:sldId id="323" r:id="rId17"/>
    <p:sldId id="324" r:id="rId18"/>
    <p:sldId id="325" r:id="rId19"/>
    <p:sldId id="326" r:id="rId20"/>
    <p:sldId id="341" r:id="rId21"/>
    <p:sldId id="340" r:id="rId22"/>
    <p:sldId id="339" r:id="rId23"/>
    <p:sldId id="337" r:id="rId24"/>
    <p:sldId id="319" r:id="rId25"/>
    <p:sldId id="307" r:id="rId26"/>
    <p:sldId id="329" r:id="rId27"/>
    <p:sldId id="306" r:id="rId28"/>
    <p:sldId id="330" r:id="rId29"/>
    <p:sldId id="301" r:id="rId30"/>
    <p:sldId id="338" r:id="rId3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24A06"/>
    <a:srgbClr val="FF3300"/>
    <a:srgbClr val="791FB1"/>
    <a:srgbClr val="4F2270"/>
    <a:srgbClr val="FFFF99"/>
    <a:srgbClr val="FFCCFF"/>
    <a:srgbClr val="D21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414" autoAdjust="0"/>
  </p:normalViewPr>
  <p:slideViewPr>
    <p:cSldViewPr>
      <p:cViewPr varScale="1">
        <p:scale>
          <a:sx n="66" d="100"/>
          <a:sy n="66" d="100"/>
        </p:scale>
        <p:origin x="78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rgbClr val="000000"/>
                </a:solidFill>
                <a:latin typeface="+mn-lt"/>
                <a:ea typeface="+mn-ea"/>
                <a:cs typeface="+mn-cs"/>
              </a:defRPr>
            </a:pPr>
            <a:r>
              <a:rPr lang="zh-CN" dirty="0">
                <a:solidFill>
                  <a:srgbClr val="000000"/>
                </a:solidFill>
              </a:rPr>
              <a:t>丽江市平均气温</a:t>
            </a:r>
          </a:p>
        </c:rich>
      </c:tx>
      <c:layout>
        <c:manualLayout>
          <c:xMode val="edge"/>
          <c:yMode val="edge"/>
          <c:x val="5.3932668070531979E-2"/>
          <c:y val="4.070060591558202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rgbClr val="000000"/>
              </a:solidFill>
              <a:latin typeface="+mn-lt"/>
              <a:ea typeface="+mn-ea"/>
              <a:cs typeface="+mn-cs"/>
            </a:defRPr>
          </a:pPr>
          <a:endParaRPr lang="zh-CN"/>
        </a:p>
      </c:txPr>
    </c:title>
    <c:autoTitleDeleted val="0"/>
    <c:plotArea>
      <c:layout>
        <c:manualLayout>
          <c:layoutTarget val="inner"/>
          <c:xMode val="edge"/>
          <c:yMode val="edge"/>
          <c:x val="4.6514345780055068E-2"/>
          <c:y val="0.19110854363544053"/>
          <c:w val="0.95348565421994491"/>
          <c:h val="0.7136738880454051"/>
        </c:manualLayout>
      </c:layout>
      <c:barChart>
        <c:barDir val="col"/>
        <c:grouping val="clustered"/>
        <c:varyColors val="0"/>
        <c:ser>
          <c:idx val="0"/>
          <c:order val="0"/>
          <c:tx>
            <c:strRef>
              <c:f>Sheet1!$B$1</c:f>
              <c:strCache>
                <c:ptCount val="1"/>
                <c:pt idx="0">
                  <c:v>平均气温</c:v>
                </c:pt>
              </c:strCache>
            </c:strRef>
          </c:tx>
          <c:spPr>
            <a:solidFill>
              <a:schemeClr val="accent1"/>
            </a:solidFill>
            <a:ln>
              <a:noFill/>
            </a:ln>
            <a:effectLst/>
          </c:spPr>
          <c:invertIfNegative val="0"/>
          <c:dPt>
            <c:idx val="2"/>
            <c:invertIfNegative val="0"/>
            <c:bubble3D val="0"/>
          </c:dPt>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rgbClr val="00000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4"/>
                <c:pt idx="0">
                  <c:v>1998年以前</c:v>
                </c:pt>
                <c:pt idx="1">
                  <c:v>1998—2008</c:v>
                </c:pt>
                <c:pt idx="2">
                  <c:v>2005</c:v>
                </c:pt>
                <c:pt idx="3">
                  <c:v>2009</c:v>
                </c:pt>
              </c:strCache>
            </c:strRef>
          </c:cat>
          <c:val>
            <c:numRef>
              <c:f>Sheet1!$B$2:$B$6</c:f>
              <c:numCache>
                <c:formatCode>General</c:formatCode>
                <c:ptCount val="5"/>
                <c:pt idx="0">
                  <c:v>12.6</c:v>
                </c:pt>
                <c:pt idx="1">
                  <c:v>13.2</c:v>
                </c:pt>
                <c:pt idx="2">
                  <c:v>14.2</c:v>
                </c:pt>
                <c:pt idx="3">
                  <c:v>13.9</c:v>
                </c:pt>
              </c:numCache>
            </c:numRef>
          </c:val>
        </c:ser>
        <c:dLbls>
          <c:dLblPos val="outEnd"/>
          <c:showLegendKey val="0"/>
          <c:showVal val="1"/>
          <c:showCatName val="0"/>
          <c:showSerName val="0"/>
          <c:showPercent val="0"/>
          <c:showBubbleSize val="0"/>
        </c:dLbls>
        <c:gapWidth val="444"/>
        <c:overlap val="-90"/>
        <c:axId val="1118786992"/>
        <c:axId val="1118782640"/>
      </c:barChart>
      <c:catAx>
        <c:axId val="1118786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rgbClr val="000000"/>
                </a:solidFill>
                <a:latin typeface="微软雅黑" panose="020B0503020204020204" pitchFamily="34" charset="-122"/>
                <a:ea typeface="微软雅黑" panose="020B0503020204020204" pitchFamily="34" charset="-122"/>
                <a:cs typeface="+mn-cs"/>
              </a:defRPr>
            </a:pPr>
            <a:endParaRPr lang="zh-CN"/>
          </a:p>
        </c:txPr>
        <c:crossAx val="1118782640"/>
        <c:crosses val="autoZero"/>
        <c:auto val="1"/>
        <c:lblAlgn val="ctr"/>
        <c:lblOffset val="100"/>
        <c:noMultiLvlLbl val="0"/>
      </c:catAx>
      <c:valAx>
        <c:axId val="1118782640"/>
        <c:scaling>
          <c:orientation val="minMax"/>
        </c:scaling>
        <c:delete val="1"/>
        <c:axPos val="l"/>
        <c:numFmt formatCode="General" sourceLinked="1"/>
        <c:majorTickMark val="none"/>
        <c:minorTickMark val="none"/>
        <c:tickLblPos val="nextTo"/>
        <c:crossAx val="1118786992"/>
        <c:crosses val="autoZero"/>
        <c:crossBetween val="between"/>
      </c:valAx>
      <c:spPr>
        <a:solidFill>
          <a:schemeClr val="tx2">
            <a:lumMod val="20000"/>
            <a:lumOff val="80000"/>
          </a:schemeClr>
        </a:solid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CB63A-FD76-4490-A5BB-42BC2CCFFDBD}"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zh-CN" altLang="en-US"/>
        </a:p>
      </dgm:t>
    </dgm:pt>
    <dgm:pt modelId="{78F490D8-B22D-4AFD-BAE9-225DDE7B937E}">
      <dgm:prSet phldrT="[文本]"/>
      <dgm:spPr>
        <a:solidFill>
          <a:srgbClr val="FF0000"/>
        </a:solidFill>
      </dgm:spPr>
      <dgm:t>
        <a:bodyPr/>
        <a:lstStyle/>
        <a:p>
          <a:r>
            <a:rPr lang="zh-CN" altLang="en-US" dirty="0" smtClean="0"/>
            <a:t>气温变暖</a:t>
          </a:r>
          <a:endParaRPr lang="zh-CN" altLang="en-US" dirty="0"/>
        </a:p>
      </dgm:t>
    </dgm:pt>
    <dgm:pt modelId="{7C88B321-AF09-49FA-A799-73BB9859773F}" type="parTrans" cxnId="{A16053BE-9444-4E97-AA16-C263DECBA1AC}">
      <dgm:prSet/>
      <dgm:spPr/>
      <dgm:t>
        <a:bodyPr/>
        <a:lstStyle/>
        <a:p>
          <a:endParaRPr lang="zh-CN" altLang="en-US"/>
        </a:p>
      </dgm:t>
    </dgm:pt>
    <dgm:pt modelId="{31AF8536-175B-428C-AD0E-930A530765AA}" type="sibTrans" cxnId="{A16053BE-9444-4E97-AA16-C263DECBA1AC}">
      <dgm:prSet/>
      <dgm:spPr/>
      <dgm:t>
        <a:bodyPr/>
        <a:lstStyle/>
        <a:p>
          <a:endParaRPr lang="zh-CN" altLang="en-US"/>
        </a:p>
      </dgm:t>
    </dgm:pt>
    <dgm:pt modelId="{68CA5834-2882-4633-9F6C-42DD89E45BD3}">
      <dgm:prSet phldrT="[文本]"/>
      <dgm:spPr>
        <a:solidFill>
          <a:srgbClr val="FF3300"/>
        </a:solidFill>
      </dgm:spPr>
      <dgm:t>
        <a:bodyPr/>
        <a:lstStyle/>
        <a:p>
          <a:r>
            <a:rPr lang="zh-CN" altLang="en-US" dirty="0" smtClean="0"/>
            <a:t>化石燃料燃烧</a:t>
          </a:r>
          <a:endParaRPr lang="zh-CN" altLang="en-US" dirty="0"/>
        </a:p>
      </dgm:t>
    </dgm:pt>
    <dgm:pt modelId="{B33336F7-55D1-4F5F-A783-1F9EB088B3D9}" type="parTrans" cxnId="{7550E6E6-FC04-4AAA-8DA4-5B22921C4EF0}">
      <dgm:prSet/>
      <dgm:spPr/>
      <dgm:t>
        <a:bodyPr/>
        <a:lstStyle/>
        <a:p>
          <a:endParaRPr lang="zh-CN" altLang="en-US"/>
        </a:p>
      </dgm:t>
    </dgm:pt>
    <dgm:pt modelId="{5FF36E18-6B07-459E-A219-DF9D0E35231F}" type="sibTrans" cxnId="{7550E6E6-FC04-4AAA-8DA4-5B22921C4EF0}">
      <dgm:prSet/>
      <dgm:spPr/>
      <dgm:t>
        <a:bodyPr/>
        <a:lstStyle/>
        <a:p>
          <a:endParaRPr lang="zh-CN" altLang="en-US"/>
        </a:p>
      </dgm:t>
    </dgm:pt>
    <dgm:pt modelId="{879F21FB-4A9D-4BFA-BC18-199529E6FE86}">
      <dgm:prSet phldrT="[文本]"/>
      <dgm:spPr>
        <a:solidFill>
          <a:schemeClr val="accent2"/>
        </a:solidFill>
      </dgm:spPr>
      <dgm:t>
        <a:bodyPr/>
        <a:lstStyle/>
        <a:p>
          <a:r>
            <a:rPr lang="zh-CN" altLang="en-US" dirty="0" smtClean="0"/>
            <a:t>动植物呼吸</a:t>
          </a:r>
          <a:endParaRPr lang="zh-CN" altLang="en-US" dirty="0"/>
        </a:p>
      </dgm:t>
    </dgm:pt>
    <dgm:pt modelId="{5EFD679B-F6BC-446B-B730-8763504BDA7A}" type="parTrans" cxnId="{A107ED39-56AB-4C4E-A650-1E4E1811FE97}">
      <dgm:prSet/>
      <dgm:spPr/>
      <dgm:t>
        <a:bodyPr/>
        <a:lstStyle/>
        <a:p>
          <a:endParaRPr lang="zh-CN" altLang="en-US"/>
        </a:p>
      </dgm:t>
    </dgm:pt>
    <dgm:pt modelId="{7A84EBFF-3916-4976-9440-8C168366BAFD}" type="sibTrans" cxnId="{A107ED39-56AB-4C4E-A650-1E4E1811FE97}">
      <dgm:prSet/>
      <dgm:spPr/>
      <dgm:t>
        <a:bodyPr/>
        <a:lstStyle/>
        <a:p>
          <a:endParaRPr lang="zh-CN" altLang="en-US"/>
        </a:p>
      </dgm:t>
    </dgm:pt>
    <dgm:pt modelId="{223613AD-B9D2-41E9-A315-97686663DD60}">
      <dgm:prSet phldrT="[文本]"/>
      <dgm:spPr>
        <a:solidFill>
          <a:srgbClr val="00B0F0"/>
        </a:solidFill>
      </dgm:spPr>
      <dgm:t>
        <a:bodyPr/>
        <a:lstStyle/>
        <a:p>
          <a:r>
            <a:rPr lang="zh-CN" altLang="en-US" dirty="0" smtClean="0"/>
            <a:t>绿色植物的减少</a:t>
          </a:r>
          <a:endParaRPr lang="zh-CN" altLang="en-US" dirty="0"/>
        </a:p>
      </dgm:t>
    </dgm:pt>
    <dgm:pt modelId="{2F891480-F50B-476F-B238-6E75F0D47FEF}" type="parTrans" cxnId="{F0F7A2CD-3AEE-44A7-85C0-A8CBE4AF1883}">
      <dgm:prSet/>
      <dgm:spPr/>
      <dgm:t>
        <a:bodyPr/>
        <a:lstStyle/>
        <a:p>
          <a:endParaRPr lang="zh-CN" altLang="en-US"/>
        </a:p>
      </dgm:t>
    </dgm:pt>
    <dgm:pt modelId="{1ECA0AF6-B39E-4D3B-8F04-3AD13F83D1C6}" type="sibTrans" cxnId="{F0F7A2CD-3AEE-44A7-85C0-A8CBE4AF1883}">
      <dgm:prSet/>
      <dgm:spPr/>
      <dgm:t>
        <a:bodyPr/>
        <a:lstStyle/>
        <a:p>
          <a:endParaRPr lang="zh-CN" altLang="en-US"/>
        </a:p>
      </dgm:t>
    </dgm:pt>
    <dgm:pt modelId="{1C21E326-58ED-4C16-8023-9E11591AE644}">
      <dgm:prSet phldrT="[文本]"/>
      <dgm:spPr>
        <a:solidFill>
          <a:schemeClr val="accent2"/>
        </a:solidFill>
      </dgm:spPr>
      <dgm:t>
        <a:bodyPr/>
        <a:lstStyle/>
        <a:p>
          <a:r>
            <a:rPr lang="zh-CN" altLang="en-US" b="0" i="0" dirty="0" smtClean="0"/>
            <a:t>温室气体排放</a:t>
          </a:r>
          <a:endParaRPr lang="zh-CN" altLang="en-US" dirty="0"/>
        </a:p>
      </dgm:t>
    </dgm:pt>
    <dgm:pt modelId="{064F9B3D-BDBF-47D6-8A9E-292D44CD6179}" type="parTrans" cxnId="{94090A98-83EE-476F-A8AE-F42284EDED2A}">
      <dgm:prSet/>
      <dgm:spPr>
        <a:solidFill>
          <a:srgbClr val="00B050"/>
        </a:solidFill>
      </dgm:spPr>
      <dgm:t>
        <a:bodyPr/>
        <a:lstStyle/>
        <a:p>
          <a:endParaRPr lang="zh-CN" altLang="en-US"/>
        </a:p>
      </dgm:t>
    </dgm:pt>
    <dgm:pt modelId="{34B1D4A8-3DFC-4ADC-8A5C-0D0F791F5D9F}" type="sibTrans" cxnId="{94090A98-83EE-476F-A8AE-F42284EDED2A}">
      <dgm:prSet/>
      <dgm:spPr/>
      <dgm:t>
        <a:bodyPr/>
        <a:lstStyle/>
        <a:p>
          <a:endParaRPr lang="zh-CN" altLang="en-US"/>
        </a:p>
      </dgm:t>
    </dgm:pt>
    <dgm:pt modelId="{9C98541D-0267-4117-B116-867608F3CC8E}">
      <dgm:prSet phldrT="[文本]"/>
      <dgm:spPr>
        <a:solidFill>
          <a:srgbClr val="E24A06"/>
        </a:solidFill>
      </dgm:spPr>
      <dgm:t>
        <a:bodyPr/>
        <a:lstStyle/>
        <a:p>
          <a:r>
            <a:rPr lang="zh-CN" altLang="en-US" dirty="0" smtClean="0"/>
            <a:t>人类活动</a:t>
          </a:r>
          <a:endParaRPr lang="zh-CN" altLang="en-US" dirty="0"/>
        </a:p>
      </dgm:t>
    </dgm:pt>
    <dgm:pt modelId="{50A63C48-000E-43AF-A697-9C3C74BB313D}" type="parTrans" cxnId="{A4434142-3BA1-4AEE-9D78-F896202FD2EB}">
      <dgm:prSet/>
      <dgm:spPr>
        <a:solidFill>
          <a:schemeClr val="accent2">
            <a:lumMod val="75000"/>
          </a:schemeClr>
        </a:solidFill>
      </dgm:spPr>
      <dgm:t>
        <a:bodyPr/>
        <a:lstStyle/>
        <a:p>
          <a:endParaRPr lang="zh-CN" altLang="en-US"/>
        </a:p>
      </dgm:t>
    </dgm:pt>
    <dgm:pt modelId="{F1AB05D9-BD73-433B-B78D-E0494F4C6240}" type="sibTrans" cxnId="{A4434142-3BA1-4AEE-9D78-F896202FD2EB}">
      <dgm:prSet/>
      <dgm:spPr/>
      <dgm:t>
        <a:bodyPr/>
        <a:lstStyle/>
        <a:p>
          <a:endParaRPr lang="zh-CN" altLang="en-US"/>
        </a:p>
      </dgm:t>
    </dgm:pt>
    <dgm:pt modelId="{EC415F3B-DD80-4EA6-8DAF-684F35EB4640}" type="pres">
      <dgm:prSet presAssocID="{97ACB63A-FD76-4490-A5BB-42BC2CCFFDBD}" presName="cycle" presStyleCnt="0">
        <dgm:presLayoutVars>
          <dgm:chMax val="1"/>
          <dgm:dir/>
          <dgm:animLvl val="ctr"/>
          <dgm:resizeHandles val="exact"/>
        </dgm:presLayoutVars>
      </dgm:prSet>
      <dgm:spPr/>
      <dgm:t>
        <a:bodyPr/>
        <a:lstStyle/>
        <a:p>
          <a:endParaRPr lang="zh-CN" altLang="en-US"/>
        </a:p>
      </dgm:t>
    </dgm:pt>
    <dgm:pt modelId="{98380C3F-E241-464D-BE75-38B928C0C37B}" type="pres">
      <dgm:prSet presAssocID="{78F490D8-B22D-4AFD-BAE9-225DDE7B937E}" presName="centerShape" presStyleLbl="node0" presStyleIdx="0" presStyleCnt="1"/>
      <dgm:spPr/>
      <dgm:t>
        <a:bodyPr/>
        <a:lstStyle/>
        <a:p>
          <a:endParaRPr lang="zh-CN" altLang="en-US"/>
        </a:p>
      </dgm:t>
    </dgm:pt>
    <dgm:pt modelId="{7543E29C-E4A7-4A74-960A-FED62BE8BBBA}" type="pres">
      <dgm:prSet presAssocID="{B33336F7-55D1-4F5F-A783-1F9EB088B3D9}" presName="parTrans" presStyleLbl="bgSibTrans2D1" presStyleIdx="0" presStyleCnt="5"/>
      <dgm:spPr/>
      <dgm:t>
        <a:bodyPr/>
        <a:lstStyle/>
        <a:p>
          <a:endParaRPr lang="zh-CN" altLang="en-US"/>
        </a:p>
      </dgm:t>
    </dgm:pt>
    <dgm:pt modelId="{CC721000-697E-41B4-9B14-0E764B1FED03}" type="pres">
      <dgm:prSet presAssocID="{68CA5834-2882-4633-9F6C-42DD89E45BD3}" presName="node" presStyleLbl="node1" presStyleIdx="0" presStyleCnt="5">
        <dgm:presLayoutVars>
          <dgm:bulletEnabled val="1"/>
        </dgm:presLayoutVars>
      </dgm:prSet>
      <dgm:spPr/>
      <dgm:t>
        <a:bodyPr/>
        <a:lstStyle/>
        <a:p>
          <a:endParaRPr lang="zh-CN" altLang="en-US"/>
        </a:p>
      </dgm:t>
    </dgm:pt>
    <dgm:pt modelId="{A40E488A-3335-483E-8AFF-E5DFE76B8847}" type="pres">
      <dgm:prSet presAssocID="{5EFD679B-F6BC-446B-B730-8763504BDA7A}" presName="parTrans" presStyleLbl="bgSibTrans2D1" presStyleIdx="1" presStyleCnt="5"/>
      <dgm:spPr/>
      <dgm:t>
        <a:bodyPr/>
        <a:lstStyle/>
        <a:p>
          <a:endParaRPr lang="zh-CN" altLang="en-US"/>
        </a:p>
      </dgm:t>
    </dgm:pt>
    <dgm:pt modelId="{7B61F6BF-AEA5-4C5F-8CD6-0EC27D04F5EB}" type="pres">
      <dgm:prSet presAssocID="{879F21FB-4A9D-4BFA-BC18-199529E6FE86}" presName="node" presStyleLbl="node1" presStyleIdx="1" presStyleCnt="5">
        <dgm:presLayoutVars>
          <dgm:bulletEnabled val="1"/>
        </dgm:presLayoutVars>
      </dgm:prSet>
      <dgm:spPr/>
      <dgm:t>
        <a:bodyPr/>
        <a:lstStyle/>
        <a:p>
          <a:endParaRPr lang="zh-CN" altLang="en-US"/>
        </a:p>
      </dgm:t>
    </dgm:pt>
    <dgm:pt modelId="{1F2093B1-53D0-4093-B66E-943E520FCBFF}" type="pres">
      <dgm:prSet presAssocID="{2F891480-F50B-476F-B238-6E75F0D47FEF}" presName="parTrans" presStyleLbl="bgSibTrans2D1" presStyleIdx="2" presStyleCnt="5"/>
      <dgm:spPr/>
      <dgm:t>
        <a:bodyPr/>
        <a:lstStyle/>
        <a:p>
          <a:endParaRPr lang="zh-CN" altLang="en-US"/>
        </a:p>
      </dgm:t>
    </dgm:pt>
    <dgm:pt modelId="{7AD6EEE9-12D4-4DB0-9A46-4BD31D442A02}" type="pres">
      <dgm:prSet presAssocID="{223613AD-B9D2-41E9-A315-97686663DD60}" presName="node" presStyleLbl="node1" presStyleIdx="2" presStyleCnt="5">
        <dgm:presLayoutVars>
          <dgm:bulletEnabled val="1"/>
        </dgm:presLayoutVars>
      </dgm:prSet>
      <dgm:spPr/>
      <dgm:t>
        <a:bodyPr/>
        <a:lstStyle/>
        <a:p>
          <a:endParaRPr lang="zh-CN" altLang="en-US"/>
        </a:p>
      </dgm:t>
    </dgm:pt>
    <dgm:pt modelId="{6E7264BE-6D9B-4368-84AA-F4A0BFC57E28}" type="pres">
      <dgm:prSet presAssocID="{064F9B3D-BDBF-47D6-8A9E-292D44CD6179}" presName="parTrans" presStyleLbl="bgSibTrans2D1" presStyleIdx="3" presStyleCnt="5"/>
      <dgm:spPr/>
      <dgm:t>
        <a:bodyPr/>
        <a:lstStyle/>
        <a:p>
          <a:endParaRPr lang="zh-CN" altLang="en-US"/>
        </a:p>
      </dgm:t>
    </dgm:pt>
    <dgm:pt modelId="{E09E261C-B8E1-4B01-B757-4938203536A4}" type="pres">
      <dgm:prSet presAssocID="{1C21E326-58ED-4C16-8023-9E11591AE644}" presName="node" presStyleLbl="node1" presStyleIdx="3" presStyleCnt="5">
        <dgm:presLayoutVars>
          <dgm:bulletEnabled val="1"/>
        </dgm:presLayoutVars>
      </dgm:prSet>
      <dgm:spPr/>
      <dgm:t>
        <a:bodyPr/>
        <a:lstStyle/>
        <a:p>
          <a:endParaRPr lang="zh-CN" altLang="en-US"/>
        </a:p>
      </dgm:t>
    </dgm:pt>
    <dgm:pt modelId="{FCC828D6-47DF-469F-98B8-590861CAB8FF}" type="pres">
      <dgm:prSet presAssocID="{50A63C48-000E-43AF-A697-9C3C74BB313D}" presName="parTrans" presStyleLbl="bgSibTrans2D1" presStyleIdx="4" presStyleCnt="5"/>
      <dgm:spPr/>
      <dgm:t>
        <a:bodyPr/>
        <a:lstStyle/>
        <a:p>
          <a:endParaRPr lang="zh-CN" altLang="en-US"/>
        </a:p>
      </dgm:t>
    </dgm:pt>
    <dgm:pt modelId="{711391BD-5F8D-491C-8A04-CAC2659DCACC}" type="pres">
      <dgm:prSet presAssocID="{9C98541D-0267-4117-B116-867608F3CC8E}" presName="node" presStyleLbl="node1" presStyleIdx="4" presStyleCnt="5">
        <dgm:presLayoutVars>
          <dgm:bulletEnabled val="1"/>
        </dgm:presLayoutVars>
      </dgm:prSet>
      <dgm:spPr/>
      <dgm:t>
        <a:bodyPr/>
        <a:lstStyle/>
        <a:p>
          <a:endParaRPr lang="zh-CN" altLang="en-US"/>
        </a:p>
      </dgm:t>
    </dgm:pt>
  </dgm:ptLst>
  <dgm:cxnLst>
    <dgm:cxn modelId="{A107ED39-56AB-4C4E-A650-1E4E1811FE97}" srcId="{78F490D8-B22D-4AFD-BAE9-225DDE7B937E}" destId="{879F21FB-4A9D-4BFA-BC18-199529E6FE86}" srcOrd="1" destOrd="0" parTransId="{5EFD679B-F6BC-446B-B730-8763504BDA7A}" sibTransId="{7A84EBFF-3916-4976-9440-8C168366BAFD}"/>
    <dgm:cxn modelId="{D5254A72-43F6-4311-9A69-122CFE4E9E86}" type="presOf" srcId="{97ACB63A-FD76-4490-A5BB-42BC2CCFFDBD}" destId="{EC415F3B-DD80-4EA6-8DAF-684F35EB4640}" srcOrd="0" destOrd="0" presId="urn:microsoft.com/office/officeart/2005/8/layout/radial4"/>
    <dgm:cxn modelId="{3DC31EA1-C739-4167-8F9D-9C816A0CC922}" type="presOf" srcId="{50A63C48-000E-43AF-A697-9C3C74BB313D}" destId="{FCC828D6-47DF-469F-98B8-590861CAB8FF}" srcOrd="0" destOrd="0" presId="urn:microsoft.com/office/officeart/2005/8/layout/radial4"/>
    <dgm:cxn modelId="{DC2E2C26-8441-48DE-99B3-D3DF7F054ED9}" type="presOf" srcId="{9C98541D-0267-4117-B116-867608F3CC8E}" destId="{711391BD-5F8D-491C-8A04-CAC2659DCACC}" srcOrd="0" destOrd="0" presId="urn:microsoft.com/office/officeart/2005/8/layout/radial4"/>
    <dgm:cxn modelId="{A4434142-3BA1-4AEE-9D78-F896202FD2EB}" srcId="{78F490D8-B22D-4AFD-BAE9-225DDE7B937E}" destId="{9C98541D-0267-4117-B116-867608F3CC8E}" srcOrd="4" destOrd="0" parTransId="{50A63C48-000E-43AF-A697-9C3C74BB313D}" sibTransId="{F1AB05D9-BD73-433B-B78D-E0494F4C6240}"/>
    <dgm:cxn modelId="{BACA3B24-8914-4CFF-804D-FBF014C008CB}" type="presOf" srcId="{78F490D8-B22D-4AFD-BAE9-225DDE7B937E}" destId="{98380C3F-E241-464D-BE75-38B928C0C37B}" srcOrd="0" destOrd="0" presId="urn:microsoft.com/office/officeart/2005/8/layout/radial4"/>
    <dgm:cxn modelId="{7550E6E6-FC04-4AAA-8DA4-5B22921C4EF0}" srcId="{78F490D8-B22D-4AFD-BAE9-225DDE7B937E}" destId="{68CA5834-2882-4633-9F6C-42DD89E45BD3}" srcOrd="0" destOrd="0" parTransId="{B33336F7-55D1-4F5F-A783-1F9EB088B3D9}" sibTransId="{5FF36E18-6B07-459E-A219-DF9D0E35231F}"/>
    <dgm:cxn modelId="{94090A98-83EE-476F-A8AE-F42284EDED2A}" srcId="{78F490D8-B22D-4AFD-BAE9-225DDE7B937E}" destId="{1C21E326-58ED-4C16-8023-9E11591AE644}" srcOrd="3" destOrd="0" parTransId="{064F9B3D-BDBF-47D6-8A9E-292D44CD6179}" sibTransId="{34B1D4A8-3DFC-4ADC-8A5C-0D0F791F5D9F}"/>
    <dgm:cxn modelId="{A16053BE-9444-4E97-AA16-C263DECBA1AC}" srcId="{97ACB63A-FD76-4490-A5BB-42BC2CCFFDBD}" destId="{78F490D8-B22D-4AFD-BAE9-225DDE7B937E}" srcOrd="0" destOrd="0" parTransId="{7C88B321-AF09-49FA-A799-73BB9859773F}" sibTransId="{31AF8536-175B-428C-AD0E-930A530765AA}"/>
    <dgm:cxn modelId="{E7EF5A14-F8CB-4C6E-9121-112DC69F45CA}" type="presOf" srcId="{68CA5834-2882-4633-9F6C-42DD89E45BD3}" destId="{CC721000-697E-41B4-9B14-0E764B1FED03}" srcOrd="0" destOrd="0" presId="urn:microsoft.com/office/officeart/2005/8/layout/radial4"/>
    <dgm:cxn modelId="{C8268614-6FCB-4A1E-9B4C-E65E2F8F6B67}" type="presOf" srcId="{B33336F7-55D1-4F5F-A783-1F9EB088B3D9}" destId="{7543E29C-E4A7-4A74-960A-FED62BE8BBBA}" srcOrd="0" destOrd="0" presId="urn:microsoft.com/office/officeart/2005/8/layout/radial4"/>
    <dgm:cxn modelId="{F0F7A2CD-3AEE-44A7-85C0-A8CBE4AF1883}" srcId="{78F490D8-B22D-4AFD-BAE9-225DDE7B937E}" destId="{223613AD-B9D2-41E9-A315-97686663DD60}" srcOrd="2" destOrd="0" parTransId="{2F891480-F50B-476F-B238-6E75F0D47FEF}" sibTransId="{1ECA0AF6-B39E-4D3B-8F04-3AD13F83D1C6}"/>
    <dgm:cxn modelId="{06253C2F-57C4-474F-9FDB-091B237C3EC6}" type="presOf" srcId="{5EFD679B-F6BC-446B-B730-8763504BDA7A}" destId="{A40E488A-3335-483E-8AFF-E5DFE76B8847}" srcOrd="0" destOrd="0" presId="urn:microsoft.com/office/officeart/2005/8/layout/radial4"/>
    <dgm:cxn modelId="{D350C140-EAA7-4ED1-8C2A-B03C3358F659}" type="presOf" srcId="{1C21E326-58ED-4C16-8023-9E11591AE644}" destId="{E09E261C-B8E1-4B01-B757-4938203536A4}" srcOrd="0" destOrd="0" presId="urn:microsoft.com/office/officeart/2005/8/layout/radial4"/>
    <dgm:cxn modelId="{B9034E43-7251-4B74-B905-2E309C7BF752}" type="presOf" srcId="{879F21FB-4A9D-4BFA-BC18-199529E6FE86}" destId="{7B61F6BF-AEA5-4C5F-8CD6-0EC27D04F5EB}" srcOrd="0" destOrd="0" presId="urn:microsoft.com/office/officeart/2005/8/layout/radial4"/>
    <dgm:cxn modelId="{E6D632B1-B2AD-43B5-8D60-43D8800F4A30}" type="presOf" srcId="{064F9B3D-BDBF-47D6-8A9E-292D44CD6179}" destId="{6E7264BE-6D9B-4368-84AA-F4A0BFC57E28}" srcOrd="0" destOrd="0" presId="urn:microsoft.com/office/officeart/2005/8/layout/radial4"/>
    <dgm:cxn modelId="{0F61F27F-B8A0-4DF0-93A6-3FBDDA39036A}" type="presOf" srcId="{223613AD-B9D2-41E9-A315-97686663DD60}" destId="{7AD6EEE9-12D4-4DB0-9A46-4BD31D442A02}" srcOrd="0" destOrd="0" presId="urn:microsoft.com/office/officeart/2005/8/layout/radial4"/>
    <dgm:cxn modelId="{605FC3AE-BD11-4B0F-8554-1830447F7D77}" type="presOf" srcId="{2F891480-F50B-476F-B238-6E75F0D47FEF}" destId="{1F2093B1-53D0-4093-B66E-943E520FCBFF}" srcOrd="0" destOrd="0" presId="urn:microsoft.com/office/officeart/2005/8/layout/radial4"/>
    <dgm:cxn modelId="{91BA1FAE-14E4-4452-BD6F-FCE1A8769700}" type="presParOf" srcId="{EC415F3B-DD80-4EA6-8DAF-684F35EB4640}" destId="{98380C3F-E241-464D-BE75-38B928C0C37B}" srcOrd="0" destOrd="0" presId="urn:microsoft.com/office/officeart/2005/8/layout/radial4"/>
    <dgm:cxn modelId="{E709D97B-E3E2-4544-BC4D-DA3340268617}" type="presParOf" srcId="{EC415F3B-DD80-4EA6-8DAF-684F35EB4640}" destId="{7543E29C-E4A7-4A74-960A-FED62BE8BBBA}" srcOrd="1" destOrd="0" presId="urn:microsoft.com/office/officeart/2005/8/layout/radial4"/>
    <dgm:cxn modelId="{D324214D-CDDA-4C40-B512-21282D36B1BD}" type="presParOf" srcId="{EC415F3B-DD80-4EA6-8DAF-684F35EB4640}" destId="{CC721000-697E-41B4-9B14-0E764B1FED03}" srcOrd="2" destOrd="0" presId="urn:microsoft.com/office/officeart/2005/8/layout/radial4"/>
    <dgm:cxn modelId="{7D25F55A-3C8D-468D-8088-B59188B9E353}" type="presParOf" srcId="{EC415F3B-DD80-4EA6-8DAF-684F35EB4640}" destId="{A40E488A-3335-483E-8AFF-E5DFE76B8847}" srcOrd="3" destOrd="0" presId="urn:microsoft.com/office/officeart/2005/8/layout/radial4"/>
    <dgm:cxn modelId="{BB8B528C-F9CA-45C1-8F89-A5E859E727B3}" type="presParOf" srcId="{EC415F3B-DD80-4EA6-8DAF-684F35EB4640}" destId="{7B61F6BF-AEA5-4C5F-8CD6-0EC27D04F5EB}" srcOrd="4" destOrd="0" presId="urn:microsoft.com/office/officeart/2005/8/layout/radial4"/>
    <dgm:cxn modelId="{10F4570F-DAA5-40E9-99EE-7D27E4DD0449}" type="presParOf" srcId="{EC415F3B-DD80-4EA6-8DAF-684F35EB4640}" destId="{1F2093B1-53D0-4093-B66E-943E520FCBFF}" srcOrd="5" destOrd="0" presId="urn:microsoft.com/office/officeart/2005/8/layout/radial4"/>
    <dgm:cxn modelId="{D3148836-A0DF-40A9-9B4A-03CC9F1831F4}" type="presParOf" srcId="{EC415F3B-DD80-4EA6-8DAF-684F35EB4640}" destId="{7AD6EEE9-12D4-4DB0-9A46-4BD31D442A02}" srcOrd="6" destOrd="0" presId="urn:microsoft.com/office/officeart/2005/8/layout/radial4"/>
    <dgm:cxn modelId="{12DAAA82-AF93-43C8-AB92-35E7FE35AC3D}" type="presParOf" srcId="{EC415F3B-DD80-4EA6-8DAF-684F35EB4640}" destId="{6E7264BE-6D9B-4368-84AA-F4A0BFC57E28}" srcOrd="7" destOrd="0" presId="urn:microsoft.com/office/officeart/2005/8/layout/radial4"/>
    <dgm:cxn modelId="{FB981B08-5EF5-4AB8-97A6-6AD48250C650}" type="presParOf" srcId="{EC415F3B-DD80-4EA6-8DAF-684F35EB4640}" destId="{E09E261C-B8E1-4B01-B757-4938203536A4}" srcOrd="8" destOrd="0" presId="urn:microsoft.com/office/officeart/2005/8/layout/radial4"/>
    <dgm:cxn modelId="{1A4104F8-014E-434C-B673-8073338B034D}" type="presParOf" srcId="{EC415F3B-DD80-4EA6-8DAF-684F35EB4640}" destId="{FCC828D6-47DF-469F-98B8-590861CAB8FF}" srcOrd="9" destOrd="0" presId="urn:microsoft.com/office/officeart/2005/8/layout/radial4"/>
    <dgm:cxn modelId="{C5C601B4-0DAA-4677-96C6-64CFA094A63B}" type="presParOf" srcId="{EC415F3B-DD80-4EA6-8DAF-684F35EB4640}" destId="{711391BD-5F8D-491C-8A04-CAC2659DCACC}"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706F6-368C-4BB4-997A-431BED052C07}" type="datetimeFigureOut">
              <a:rPr lang="zh-CN" altLang="en-US" smtClean="0"/>
              <a:t>2016/12/20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CB8CC-11B4-47F2-B75C-B2677CDBC28D}" type="slidenum">
              <a:rPr lang="zh-CN" altLang="en-US" smtClean="0"/>
              <a:t>‹#›</a:t>
            </a:fld>
            <a:endParaRPr lang="zh-CN" altLang="en-US"/>
          </a:p>
        </p:txBody>
      </p:sp>
    </p:spTree>
    <p:extLst>
      <p:ext uri="{BB962C8B-B14F-4D97-AF65-F5344CB8AC3E}">
        <p14:creationId xmlns:p14="http://schemas.microsoft.com/office/powerpoint/2010/main" val="227154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dirty="0" smtClean="0">
                <a:solidFill>
                  <a:srgbClr val="000000"/>
                </a:solidFill>
                <a:latin typeface="微软雅黑" panose="020B0503020204020204" pitchFamily="34" charset="-122"/>
                <a:ea typeface="微软雅黑" panose="020B0503020204020204" pitchFamily="34" charset="-122"/>
              </a:rPr>
              <a:t>1998</a:t>
            </a:r>
            <a:r>
              <a:rPr lang="zh-CN" altLang="en-US" sz="1200" dirty="0" smtClean="0">
                <a:solidFill>
                  <a:srgbClr val="000000"/>
                </a:solidFill>
                <a:latin typeface="微软雅黑" panose="020B0503020204020204" pitchFamily="34" charset="-122"/>
                <a:ea typeface="微软雅黑" panose="020B0503020204020204" pitchFamily="34" charset="-122"/>
              </a:rPr>
              <a:t>年前，丽江市平均气温为摄氏</a:t>
            </a:r>
            <a:r>
              <a:rPr lang="en-US" altLang="zh-CN" sz="1200" dirty="0" smtClean="0">
                <a:solidFill>
                  <a:srgbClr val="000000"/>
                </a:solidFill>
                <a:latin typeface="微软雅黑" panose="020B0503020204020204" pitchFamily="34" charset="-122"/>
                <a:ea typeface="微软雅黑" panose="020B0503020204020204" pitchFamily="34" charset="-122"/>
              </a:rPr>
              <a:t>12.6</a:t>
            </a:r>
            <a:r>
              <a:rPr lang="zh-CN" altLang="en-US" sz="1200" dirty="0" smtClean="0">
                <a:solidFill>
                  <a:srgbClr val="000000"/>
                </a:solidFill>
                <a:latin typeface="微软雅黑" panose="020B0503020204020204" pitchFamily="34" charset="-122"/>
                <a:ea typeface="微软雅黑" panose="020B0503020204020204" pitchFamily="34" charset="-122"/>
              </a:rPr>
              <a:t>度，</a:t>
            </a:r>
            <a:r>
              <a:rPr lang="en-US" altLang="zh-CN" sz="1200" dirty="0" smtClean="0">
                <a:solidFill>
                  <a:srgbClr val="000000"/>
                </a:solidFill>
                <a:latin typeface="微软雅黑" panose="020B0503020204020204" pitchFamily="34" charset="-122"/>
                <a:ea typeface="微软雅黑" panose="020B0503020204020204" pitchFamily="34" charset="-122"/>
              </a:rPr>
              <a:t>1998</a:t>
            </a:r>
            <a:r>
              <a:rPr lang="zh-CN" altLang="en-US" sz="1200" dirty="0" smtClean="0">
                <a:solidFill>
                  <a:srgbClr val="000000"/>
                </a:solidFill>
                <a:latin typeface="微软雅黑" panose="020B0503020204020204" pitchFamily="34" charset="-122"/>
                <a:ea typeface="微软雅黑" panose="020B0503020204020204" pitchFamily="34" charset="-122"/>
              </a:rPr>
              <a:t>年至</a:t>
            </a:r>
            <a:r>
              <a:rPr lang="en-US" altLang="zh-CN" sz="1200" dirty="0" smtClean="0">
                <a:solidFill>
                  <a:srgbClr val="000000"/>
                </a:solidFill>
                <a:latin typeface="微软雅黑" panose="020B0503020204020204" pitchFamily="34" charset="-122"/>
                <a:ea typeface="微软雅黑" panose="020B0503020204020204" pitchFamily="34" charset="-122"/>
              </a:rPr>
              <a:t>2008</a:t>
            </a:r>
            <a:r>
              <a:rPr lang="zh-CN" altLang="en-US" sz="1200" dirty="0" smtClean="0">
                <a:solidFill>
                  <a:srgbClr val="000000"/>
                </a:solidFill>
                <a:latin typeface="微软雅黑" panose="020B0503020204020204" pitchFamily="34" charset="-122"/>
                <a:ea typeface="微软雅黑" panose="020B0503020204020204" pitchFamily="34" charset="-122"/>
              </a:rPr>
              <a:t>年的平均气温达摄氏</a:t>
            </a:r>
            <a:r>
              <a:rPr lang="en-US" altLang="zh-CN" sz="1200" dirty="0" smtClean="0">
                <a:solidFill>
                  <a:srgbClr val="000000"/>
                </a:solidFill>
                <a:latin typeface="微软雅黑" panose="020B0503020204020204" pitchFamily="34" charset="-122"/>
                <a:ea typeface="微软雅黑" panose="020B0503020204020204" pitchFamily="34" charset="-122"/>
              </a:rPr>
              <a:t>13.2</a:t>
            </a:r>
            <a:r>
              <a:rPr lang="zh-CN" altLang="en-US" sz="1200" dirty="0" smtClean="0">
                <a:solidFill>
                  <a:srgbClr val="000000"/>
                </a:solidFill>
                <a:latin typeface="微软雅黑" panose="020B0503020204020204" pitchFamily="34" charset="-122"/>
                <a:ea typeface="微软雅黑" panose="020B0503020204020204" pitchFamily="34" charset="-122"/>
              </a:rPr>
              <a:t>度，最高年均气温出现在</a:t>
            </a:r>
            <a:r>
              <a:rPr lang="en-US" altLang="zh-CN" sz="1200" dirty="0" smtClean="0">
                <a:solidFill>
                  <a:srgbClr val="000000"/>
                </a:solidFill>
                <a:latin typeface="微软雅黑" panose="020B0503020204020204" pitchFamily="34" charset="-122"/>
                <a:ea typeface="微软雅黑" panose="020B0503020204020204" pitchFamily="34" charset="-122"/>
              </a:rPr>
              <a:t>2005</a:t>
            </a:r>
            <a:r>
              <a:rPr lang="zh-CN" altLang="en-US" sz="1200" dirty="0" smtClean="0">
                <a:solidFill>
                  <a:srgbClr val="000000"/>
                </a:solidFill>
                <a:latin typeface="微软雅黑" panose="020B0503020204020204" pitchFamily="34" charset="-122"/>
                <a:ea typeface="微软雅黑" panose="020B0503020204020204" pitchFamily="34" charset="-122"/>
              </a:rPr>
              <a:t>年为摄氏</a:t>
            </a:r>
            <a:r>
              <a:rPr lang="en-US" altLang="zh-CN" sz="1200" dirty="0" smtClean="0">
                <a:solidFill>
                  <a:srgbClr val="000000"/>
                </a:solidFill>
                <a:latin typeface="微软雅黑" panose="020B0503020204020204" pitchFamily="34" charset="-122"/>
                <a:ea typeface="微软雅黑" panose="020B0503020204020204" pitchFamily="34" charset="-122"/>
              </a:rPr>
              <a:t>14.2</a:t>
            </a:r>
            <a:r>
              <a:rPr lang="zh-CN" altLang="en-US" sz="1200" dirty="0" smtClean="0">
                <a:solidFill>
                  <a:srgbClr val="000000"/>
                </a:solidFill>
                <a:latin typeface="微软雅黑" panose="020B0503020204020204" pitchFamily="34" charset="-122"/>
                <a:ea typeface="微软雅黑" panose="020B0503020204020204" pitchFamily="34" charset="-122"/>
              </a:rPr>
              <a:t>度。</a:t>
            </a:r>
            <a:r>
              <a:rPr lang="en-US" altLang="zh-CN" sz="1200" dirty="0" smtClean="0">
                <a:solidFill>
                  <a:srgbClr val="000000"/>
                </a:solidFill>
                <a:latin typeface="微软雅黑" panose="020B0503020204020204" pitchFamily="34" charset="-122"/>
                <a:ea typeface="微软雅黑" panose="020B0503020204020204" pitchFamily="34" charset="-122"/>
              </a:rPr>
              <a:t>2009</a:t>
            </a:r>
            <a:r>
              <a:rPr lang="zh-CN" altLang="en-US" sz="1200" dirty="0" smtClean="0">
                <a:solidFill>
                  <a:srgbClr val="000000"/>
                </a:solidFill>
                <a:latin typeface="微软雅黑" panose="020B0503020204020204" pitchFamily="34" charset="-122"/>
                <a:ea typeface="微软雅黑" panose="020B0503020204020204" pitchFamily="34" charset="-122"/>
              </a:rPr>
              <a:t>年丽江市平均气温为摄氏</a:t>
            </a:r>
            <a:r>
              <a:rPr lang="en-US" altLang="zh-CN" sz="1200" dirty="0" smtClean="0">
                <a:solidFill>
                  <a:srgbClr val="000000"/>
                </a:solidFill>
                <a:latin typeface="微软雅黑" panose="020B0503020204020204" pitchFamily="34" charset="-122"/>
                <a:ea typeface="微软雅黑" panose="020B0503020204020204" pitchFamily="34" charset="-122"/>
              </a:rPr>
              <a:t>13.9</a:t>
            </a:r>
            <a:r>
              <a:rPr lang="zh-CN" altLang="en-US" sz="1200" dirty="0" smtClean="0">
                <a:solidFill>
                  <a:srgbClr val="000000"/>
                </a:solidFill>
                <a:latin typeface="微软雅黑" panose="020B0503020204020204" pitchFamily="34" charset="-122"/>
                <a:ea typeface="微软雅黑" panose="020B0503020204020204" pitchFamily="34" charset="-122"/>
              </a:rPr>
              <a:t>度</a:t>
            </a:r>
            <a:endParaRPr lang="zh-CN" altLang="en-US" dirty="0"/>
          </a:p>
        </p:txBody>
      </p:sp>
      <p:sp>
        <p:nvSpPr>
          <p:cNvPr id="4" name="灯片编号占位符 3"/>
          <p:cNvSpPr>
            <a:spLocks noGrp="1"/>
          </p:cNvSpPr>
          <p:nvPr>
            <p:ph type="sldNum" sz="quarter" idx="10"/>
          </p:nvPr>
        </p:nvSpPr>
        <p:spPr/>
        <p:txBody>
          <a:bodyPr/>
          <a:lstStyle/>
          <a:p>
            <a:fld id="{F06CB8CC-11B4-47F2-B75C-B2677CDBC28D}" type="slidenum">
              <a:rPr lang="zh-CN" altLang="en-US" smtClean="0"/>
              <a:t>4</a:t>
            </a:fld>
            <a:endParaRPr lang="zh-CN" altLang="en-US"/>
          </a:p>
        </p:txBody>
      </p:sp>
    </p:spTree>
    <p:extLst>
      <p:ext uri="{BB962C8B-B14F-4D97-AF65-F5344CB8AC3E}">
        <p14:creationId xmlns:p14="http://schemas.microsoft.com/office/powerpoint/2010/main" val="367506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同学们利用老师给出的学习资源了解到导致全球气候变暖的原因有 化石燃料燃烧产生二氧化碳，动植物呼吸产生二氧化碳，绿色植物的减少导致二氧化碳的吸收量减少，温室气体包括二氧化碳，人类活动产生二氧化碳等温室气体，所以二氧化碳是造成我们气温变暖的主要原因，所以我们今天来学习二氧化碳，认识一下二氧化碳这个物质</a:t>
            </a:r>
            <a:endParaRPr lang="zh-CN" altLang="en-US" dirty="0"/>
          </a:p>
        </p:txBody>
      </p:sp>
      <p:sp>
        <p:nvSpPr>
          <p:cNvPr id="4" name="灯片编号占位符 3"/>
          <p:cNvSpPr>
            <a:spLocks noGrp="1"/>
          </p:cNvSpPr>
          <p:nvPr>
            <p:ph type="sldNum" sz="quarter" idx="10"/>
          </p:nvPr>
        </p:nvSpPr>
        <p:spPr/>
        <p:txBody>
          <a:bodyPr/>
          <a:lstStyle/>
          <a:p>
            <a:fld id="{F06CB8CC-11B4-47F2-B75C-B2677CDBC28D}" type="slidenum">
              <a:rPr lang="zh-CN" altLang="en-US" smtClean="0"/>
              <a:t>5</a:t>
            </a:fld>
            <a:endParaRPr lang="zh-CN" altLang="en-US"/>
          </a:p>
        </p:txBody>
      </p:sp>
    </p:spTree>
    <p:extLst>
      <p:ext uri="{BB962C8B-B14F-4D97-AF65-F5344CB8AC3E}">
        <p14:creationId xmlns:p14="http://schemas.microsoft.com/office/powerpoint/2010/main" val="197764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在学习二氧化碳之前我们先来了解一下我们大自然中的二氧化碳循环</a:t>
            </a:r>
            <a:endParaRPr lang="zh-CN" altLang="en-US" dirty="0"/>
          </a:p>
        </p:txBody>
      </p:sp>
      <p:sp>
        <p:nvSpPr>
          <p:cNvPr id="4" name="灯片编号占位符 3"/>
          <p:cNvSpPr>
            <a:spLocks noGrp="1"/>
          </p:cNvSpPr>
          <p:nvPr>
            <p:ph type="sldNum" sz="quarter" idx="10"/>
          </p:nvPr>
        </p:nvSpPr>
        <p:spPr/>
        <p:txBody>
          <a:bodyPr/>
          <a:lstStyle/>
          <a:p>
            <a:fld id="{F06CB8CC-11B4-47F2-B75C-B2677CDBC28D}" type="slidenum">
              <a:rPr lang="zh-CN" altLang="en-US" smtClean="0"/>
              <a:t>6</a:t>
            </a:fld>
            <a:endParaRPr lang="zh-CN" altLang="en-US"/>
          </a:p>
        </p:txBody>
      </p:sp>
    </p:spTree>
    <p:extLst>
      <p:ext uri="{BB962C8B-B14F-4D97-AF65-F5344CB8AC3E}">
        <p14:creationId xmlns:p14="http://schemas.microsoft.com/office/powerpoint/2010/main" val="423028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FF7B41A9-6A86-471A-8C28-EADEF8689182}" type="slidenum">
              <a:rPr lang="en-US" altLang="zh-CN" smtClean="0"/>
              <a:pPr>
                <a:defRPr/>
              </a:pPr>
              <a:t>‹#›</a:t>
            </a:fld>
            <a:endParaRPr lang="en-US" altLang="zh-CN"/>
          </a:p>
        </p:txBody>
      </p:sp>
    </p:spTree>
    <p:extLst>
      <p:ext uri="{BB962C8B-B14F-4D97-AF65-F5344CB8AC3E}">
        <p14:creationId xmlns:p14="http://schemas.microsoft.com/office/powerpoint/2010/main" val="425354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6723275C-F3CE-4719-ACD5-F368A7BF0B52}" type="slidenum">
              <a:rPr lang="en-US" altLang="zh-CN" smtClean="0"/>
              <a:pPr>
                <a:defRPr/>
              </a:pPr>
              <a:t>‹#›</a:t>
            </a:fld>
            <a:endParaRPr lang="en-US" altLang="zh-CN"/>
          </a:p>
        </p:txBody>
      </p:sp>
    </p:spTree>
    <p:extLst>
      <p:ext uri="{BB962C8B-B14F-4D97-AF65-F5344CB8AC3E}">
        <p14:creationId xmlns:p14="http://schemas.microsoft.com/office/powerpoint/2010/main" val="313002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6723275C-F3CE-4719-ACD5-F368A7BF0B52}" type="slidenum">
              <a:rPr lang="en-US" altLang="zh-CN" smtClean="0"/>
              <a:pPr>
                <a:defRPr/>
              </a:pPr>
              <a:t>‹#›</a:t>
            </a:fld>
            <a:endParaRPr lang="en-US" altLang="zh-C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266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6723275C-F3CE-4719-ACD5-F368A7BF0B52}" type="slidenum">
              <a:rPr lang="en-US" altLang="zh-CN" smtClean="0"/>
              <a:pPr>
                <a:defRPr/>
              </a:pPr>
              <a:t>‹#›</a:t>
            </a:fld>
            <a:endParaRPr lang="en-US" altLang="zh-CN"/>
          </a:p>
        </p:txBody>
      </p:sp>
    </p:spTree>
    <p:extLst>
      <p:ext uri="{BB962C8B-B14F-4D97-AF65-F5344CB8AC3E}">
        <p14:creationId xmlns:p14="http://schemas.microsoft.com/office/powerpoint/2010/main" val="79028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6723275C-F3CE-4719-ACD5-F368A7BF0B52}" type="slidenum">
              <a:rPr lang="en-US" altLang="zh-CN" smtClean="0"/>
              <a:pPr>
                <a:defRPr/>
              </a:pPr>
              <a:t>‹#›</a:t>
            </a:fld>
            <a:endParaRPr lang="en-US" altLang="zh-C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098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6723275C-F3CE-4719-ACD5-F368A7BF0B52}" type="slidenum">
              <a:rPr lang="en-US" altLang="zh-CN" smtClean="0"/>
              <a:pPr>
                <a:defRPr/>
              </a:pPr>
              <a:t>‹#›</a:t>
            </a:fld>
            <a:endParaRPr lang="en-US" altLang="zh-CN"/>
          </a:p>
        </p:txBody>
      </p:sp>
    </p:spTree>
    <p:extLst>
      <p:ext uri="{BB962C8B-B14F-4D97-AF65-F5344CB8AC3E}">
        <p14:creationId xmlns:p14="http://schemas.microsoft.com/office/powerpoint/2010/main" val="6518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EA0822F-C2CC-4C8F-A5CF-7E08EF508D41}" type="slidenum">
              <a:rPr lang="en-US" altLang="zh-CN" smtClean="0"/>
              <a:pPr>
                <a:defRPr/>
              </a:pPr>
              <a:t>‹#›</a:t>
            </a:fld>
            <a:endParaRPr lang="en-US" altLang="zh-CN"/>
          </a:p>
        </p:txBody>
      </p:sp>
    </p:spTree>
    <p:extLst>
      <p:ext uri="{BB962C8B-B14F-4D97-AF65-F5344CB8AC3E}">
        <p14:creationId xmlns:p14="http://schemas.microsoft.com/office/powerpoint/2010/main" val="380114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C58D2E3-798E-4F53-87EA-5C9E4B35102A}" type="slidenum">
              <a:rPr lang="en-US" altLang="zh-CN" smtClean="0"/>
              <a:pPr>
                <a:defRPr/>
              </a:pPr>
              <a:t>‹#›</a:t>
            </a:fld>
            <a:endParaRPr lang="en-US" altLang="zh-CN"/>
          </a:p>
        </p:txBody>
      </p:sp>
    </p:spTree>
    <p:extLst>
      <p:ext uri="{BB962C8B-B14F-4D97-AF65-F5344CB8AC3E}">
        <p14:creationId xmlns:p14="http://schemas.microsoft.com/office/powerpoint/2010/main" val="9520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7AAE696-7CE3-4AAA-AFE1-9C5959447223}" type="slidenum">
              <a:rPr lang="en-US" altLang="zh-CN" smtClean="0"/>
              <a:pPr>
                <a:defRPr/>
              </a:pPr>
              <a:t>‹#›</a:t>
            </a:fld>
            <a:endParaRPr lang="en-US" altLang="zh-CN"/>
          </a:p>
        </p:txBody>
      </p:sp>
    </p:spTree>
    <p:extLst>
      <p:ext uri="{BB962C8B-B14F-4D97-AF65-F5344CB8AC3E}">
        <p14:creationId xmlns:p14="http://schemas.microsoft.com/office/powerpoint/2010/main" val="328352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14AABD68-1AE5-4891-82D1-F912280CBA3A}" type="slidenum">
              <a:rPr lang="en-US" altLang="zh-CN" smtClean="0"/>
              <a:pPr>
                <a:defRPr/>
              </a:pPr>
              <a:t>‹#›</a:t>
            </a:fld>
            <a:endParaRPr lang="en-US" altLang="zh-CN"/>
          </a:p>
        </p:txBody>
      </p:sp>
    </p:spTree>
    <p:extLst>
      <p:ext uri="{BB962C8B-B14F-4D97-AF65-F5344CB8AC3E}">
        <p14:creationId xmlns:p14="http://schemas.microsoft.com/office/powerpoint/2010/main" val="363073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72BAE523-E7D2-413E-BA96-58D63725A603}" type="slidenum">
              <a:rPr lang="en-US" altLang="zh-CN" smtClean="0"/>
              <a:pPr>
                <a:defRPr/>
              </a:pPr>
              <a:t>‹#›</a:t>
            </a:fld>
            <a:endParaRPr lang="en-US" altLang="zh-CN"/>
          </a:p>
        </p:txBody>
      </p:sp>
    </p:spTree>
    <p:extLst>
      <p:ext uri="{BB962C8B-B14F-4D97-AF65-F5344CB8AC3E}">
        <p14:creationId xmlns:p14="http://schemas.microsoft.com/office/powerpoint/2010/main" val="153631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086BC0F8-2CC7-428E-A0B3-D8249AD12C8E}" type="slidenum">
              <a:rPr lang="en-US" altLang="zh-CN" smtClean="0"/>
              <a:pPr>
                <a:defRPr/>
              </a:pPr>
              <a:t>‹#›</a:t>
            </a:fld>
            <a:endParaRPr lang="en-US" altLang="zh-CN"/>
          </a:p>
        </p:txBody>
      </p:sp>
    </p:spTree>
    <p:extLst>
      <p:ext uri="{BB962C8B-B14F-4D97-AF65-F5344CB8AC3E}">
        <p14:creationId xmlns:p14="http://schemas.microsoft.com/office/powerpoint/2010/main" val="289256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CDF41E61-93A7-456C-9E9D-19842569F573}" type="slidenum">
              <a:rPr lang="en-US" altLang="zh-CN" smtClean="0"/>
              <a:pPr>
                <a:defRPr/>
              </a:pPr>
              <a:t>‹#›</a:t>
            </a:fld>
            <a:endParaRPr lang="en-US" altLang="zh-CN"/>
          </a:p>
        </p:txBody>
      </p:sp>
    </p:spTree>
    <p:extLst>
      <p:ext uri="{BB962C8B-B14F-4D97-AF65-F5344CB8AC3E}">
        <p14:creationId xmlns:p14="http://schemas.microsoft.com/office/powerpoint/2010/main" val="191631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749844D-FE0C-4C95-B8E2-4E68AC0A9654}" type="slidenum">
              <a:rPr lang="en-US" altLang="zh-CN" smtClean="0"/>
              <a:pPr>
                <a:defRPr/>
              </a:pPr>
              <a:t>‹#›</a:t>
            </a:fld>
            <a:endParaRPr lang="en-US" altLang="zh-CN"/>
          </a:p>
        </p:txBody>
      </p:sp>
    </p:spTree>
    <p:extLst>
      <p:ext uri="{BB962C8B-B14F-4D97-AF65-F5344CB8AC3E}">
        <p14:creationId xmlns:p14="http://schemas.microsoft.com/office/powerpoint/2010/main" val="305591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7498DE66-BC3F-489D-9D37-0BAC4A84E49A}" type="slidenum">
              <a:rPr lang="en-US" altLang="zh-CN" smtClean="0"/>
              <a:pPr>
                <a:defRPr/>
              </a:pPr>
              <a:t>‹#›</a:t>
            </a:fld>
            <a:endParaRPr lang="en-US" altLang="zh-CN"/>
          </a:p>
        </p:txBody>
      </p:sp>
    </p:spTree>
    <p:extLst>
      <p:ext uri="{BB962C8B-B14F-4D97-AF65-F5344CB8AC3E}">
        <p14:creationId xmlns:p14="http://schemas.microsoft.com/office/powerpoint/2010/main" val="17848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44ED3782-D965-46FC-81CF-77F6A9347F2B}" type="slidenum">
              <a:rPr lang="en-US" altLang="zh-CN" smtClean="0"/>
              <a:pPr>
                <a:defRPr/>
              </a:pPr>
              <a:t>‹#›</a:t>
            </a:fld>
            <a:endParaRPr lang="en-US" altLang="zh-CN"/>
          </a:p>
        </p:txBody>
      </p:sp>
    </p:spTree>
    <p:extLst>
      <p:ext uri="{BB962C8B-B14F-4D97-AF65-F5344CB8AC3E}">
        <p14:creationId xmlns:p14="http://schemas.microsoft.com/office/powerpoint/2010/main" val="183389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6723275C-F3CE-4719-ACD5-F368A7BF0B52}" type="slidenum">
              <a:rPr lang="en-US" altLang="zh-CN" smtClean="0"/>
              <a:pPr>
                <a:defRPr/>
              </a:pPr>
              <a:t>‹#›</a:t>
            </a:fld>
            <a:endParaRPr lang="en-US" altLang="zh-CN"/>
          </a:p>
        </p:txBody>
      </p:sp>
    </p:spTree>
    <p:extLst>
      <p:ext uri="{BB962C8B-B14F-4D97-AF65-F5344CB8AC3E}">
        <p14:creationId xmlns:p14="http://schemas.microsoft.com/office/powerpoint/2010/main" val="148184368"/>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35838;&#21069;&#23398;&#20064;/&#32043;&#33394;&#30707;&#34122;&#35797;&#28082;&#20013;&#36890;&#20837;&#20108;&#27687;&#21270;&#30899;_&#26631;&#28165;.mp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35838;&#21069;&#23398;&#20064;/049%20&#20108;&#27687;&#21270;&#30899;&#30340;&#26816;&#39564;_&#65288;&#21644;&#28548;&#28165;&#30707;&#28784;&#27700;&#21453;&#24212;&#65289;&#26631;&#28165;.mp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35838;&#21069;&#23398;&#20064;/1.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35838;&#21069;&#23398;&#20064;/6.3.2&#20108;&#27687;&#21270;&#30899;&#19982;&#29615;&#22659;&#30340;&#20851;&#31995;%5b&#39640;&#28165;&#29256;%5d%20%5bAVC%20&#39640;&#36136;&#37327;&#21644;&#22823;&#23567;%5d.mp4"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35838;&#21069;&#23398;&#20064;/&#20108;&#27687;&#21270;&#30899;&#30340;&#29123;&#28903;&#24615;.mp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91544" y="2495610"/>
            <a:ext cx="9289032" cy="2301541"/>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3071664" y="2880391"/>
            <a:ext cx="6768752" cy="1107996"/>
          </a:xfrm>
          <a:prstGeom prst="rect">
            <a:avLst/>
          </a:prstGeom>
          <a:noFill/>
        </p:spPr>
        <p:txBody>
          <a:bodyPr wrap="square" rtlCol="0">
            <a:spAutoFit/>
          </a:bodyPr>
          <a:lstStyle/>
          <a:p>
            <a:pPr algn="dist"/>
            <a:r>
              <a:rPr lang="zh-CN" altLang="en-US" sz="6600"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奇妙的二氧化碳</a:t>
            </a:r>
          </a:p>
        </p:txBody>
      </p:sp>
      <p:sp>
        <p:nvSpPr>
          <p:cNvPr id="8" name="文本框 7"/>
          <p:cNvSpPr txBox="1"/>
          <p:nvPr/>
        </p:nvSpPr>
        <p:spPr>
          <a:xfrm>
            <a:off x="4079776" y="4210261"/>
            <a:ext cx="6192688" cy="830997"/>
          </a:xfrm>
          <a:prstGeom prst="rect">
            <a:avLst/>
          </a:prstGeom>
          <a:noFill/>
        </p:spPr>
        <p:txBody>
          <a:bodyPr wrap="square" rtlCol="0">
            <a:spAutoFit/>
          </a:bodyPr>
          <a:lstStyle/>
          <a:p>
            <a:r>
              <a:rPr lang="zh-CN" altLang="en-US" sz="2400" dirty="0">
                <a:solidFill>
                  <a:srgbClr val="000000"/>
                </a:solidFill>
                <a:latin typeface="微软雅黑" panose="020B0503020204020204" pitchFamily="34" charset="-122"/>
                <a:ea typeface="微软雅黑" panose="020B0503020204020204" pitchFamily="34" charset="-122"/>
              </a:rPr>
              <a:t>丽江市古城区福慧学校  王正姬</a:t>
            </a:r>
          </a:p>
          <a:p>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fltVal val="0.5"/>
                                          </p:val>
                                        </p:tav>
                                        <p:tav tm="100000">
                                          <p:val>
                                            <p:strVal val="#ppt_y"/>
                                          </p:val>
                                        </p:tav>
                                      </p:tavLst>
                                    </p:anim>
                                  </p:childTnLst>
                                </p:cTn>
                              </p:par>
                              <p:par>
                                <p:cTn id="11" presetID="23" presetClass="entr" presetSubtype="32" fill="hold" grpId="1"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4*#ppt_w"/>
                                          </p:val>
                                        </p:tav>
                                        <p:tav tm="100000">
                                          <p:val>
                                            <p:strVal val="#ppt_w"/>
                                          </p:val>
                                        </p:tav>
                                      </p:tavLst>
                                    </p:anim>
                                    <p:anim calcmode="lin" valueType="num">
                                      <p:cBhvr>
                                        <p:cTn id="14" dur="1000" fill="hold"/>
                                        <p:tgtEl>
                                          <p:spTgt spid="5"/>
                                        </p:tgtEl>
                                        <p:attrNameLst>
                                          <p:attrName>ppt_h</p:attrName>
                                        </p:attrNameLst>
                                      </p:cBhvr>
                                      <p:tavLst>
                                        <p:tav tm="0">
                                          <p:val>
                                            <p:strVal val="4*#ppt_h"/>
                                          </p:val>
                                        </p:tav>
                                        <p:tav tm="100000">
                                          <p:val>
                                            <p:strVal val="#ppt_h"/>
                                          </p:val>
                                        </p:tav>
                                      </p:tavLst>
                                    </p:anim>
                                  </p:childTnLst>
                                </p:cTn>
                              </p:par>
                            </p:childTnLst>
                          </p:cTn>
                        </p:par>
                        <p:par>
                          <p:cTn id="15" fill="hold">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5" grpId="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77709" y="537219"/>
            <a:ext cx="5076353" cy="812530"/>
          </a:xfrm>
          <a:prstGeom prst="rect">
            <a:avLst/>
          </a:prstGeom>
          <a:noFill/>
        </p:spPr>
        <p:txBody>
          <a:bodyPr wrap="square" rtlCol="0">
            <a:spAutoFit/>
          </a:bodyPr>
          <a:lstStyle/>
          <a:p>
            <a:pPr>
              <a:lnSpc>
                <a:spcPct val="130000"/>
              </a:lnSpc>
            </a:pPr>
            <a:r>
              <a:rPr lang="en-US" altLang="zh-CN" sz="3600" b="1" dirty="0">
                <a:solidFill>
                  <a:schemeClr val="accent1">
                    <a:lumMod val="50000"/>
                  </a:schemeClr>
                </a:solidFill>
                <a:latin typeface="微软雅黑 Light" panose="020B0502040204020203" pitchFamily="34" charset="-122"/>
                <a:ea typeface="微软雅黑 Light" panose="020B0502040204020203" pitchFamily="34" charset="-122"/>
              </a:rPr>
              <a:t>CO</a:t>
            </a:r>
            <a:r>
              <a:rPr lang="en-US" altLang="zh-CN" sz="3600" b="1" dirty="0" smtClean="0">
                <a:solidFill>
                  <a:schemeClr val="accent1">
                    <a:lumMod val="50000"/>
                  </a:schemeClr>
                </a:solidFill>
                <a:latin typeface="微软雅黑 Light" panose="020B0502040204020203" pitchFamily="34" charset="-122"/>
                <a:ea typeface="微软雅黑 Light" panose="020B0502040204020203" pitchFamily="34" charset="-122"/>
              </a:rPr>
              <a:t>₂</a:t>
            </a:r>
            <a:r>
              <a:rPr lang="zh-CN" altLang="en-US" sz="3600" b="1" dirty="0" smtClean="0">
                <a:solidFill>
                  <a:schemeClr val="accent1">
                    <a:lumMod val="50000"/>
                  </a:schemeClr>
                </a:solidFill>
                <a:latin typeface="微软雅黑 Light" panose="020B0502040204020203" pitchFamily="34" charset="-122"/>
                <a:ea typeface="微软雅黑 Light" panose="020B0502040204020203" pitchFamily="34" charset="-122"/>
              </a:rPr>
              <a:t>物理性质实验探究</a:t>
            </a:r>
            <a:endParaRPr lang="zh-CN" altLang="en-US" sz="3600" b="1" dirty="0">
              <a:solidFill>
                <a:schemeClr val="accent1">
                  <a:lumMod val="50000"/>
                </a:schemeClr>
              </a:solidFill>
              <a:latin typeface="微软雅黑 Light" panose="020B0502040204020203" pitchFamily="34" charset="-122"/>
              <a:ea typeface="微软雅黑 Light" panose="020B0502040204020203" pitchFamily="34" charset="-122"/>
            </a:endParaRPr>
          </a:p>
        </p:txBody>
      </p:sp>
      <p:sp>
        <p:nvSpPr>
          <p:cNvPr id="2" name="AutoShape 2" descr="http://img3.imgtn.bdimg.com/it/u=3785928798,2706947347&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文本框 10"/>
          <p:cNvSpPr txBox="1"/>
          <p:nvPr/>
        </p:nvSpPr>
        <p:spPr>
          <a:xfrm>
            <a:off x="6384032" y="576266"/>
            <a:ext cx="3384376" cy="597215"/>
          </a:xfrm>
          <a:prstGeom prst="rect">
            <a:avLst/>
          </a:prstGeom>
          <a:noFill/>
        </p:spPr>
        <p:txBody>
          <a:bodyPr wrap="square" rtlCol="0">
            <a:spAutoFit/>
          </a:bodyPr>
          <a:lstStyle/>
          <a:p>
            <a:pPr indent="363538">
              <a:lnSpc>
                <a:spcPct val="130000"/>
              </a:lnSpc>
            </a:pPr>
            <a:endParaRPr lang="zh-CN" altLang="en-US" sz="2800" dirty="0" smtClean="0">
              <a:solidFill>
                <a:srgbClr val="000000"/>
              </a:solidFill>
              <a:latin typeface="Arial" panose="020B0604020202020204" pitchFamily="34" charset="0"/>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88" y="1292088"/>
            <a:ext cx="4029410" cy="2524651"/>
          </a:xfrm>
          <a:prstGeom prst="rect">
            <a:avLst/>
          </a:prstGeom>
        </p:spPr>
      </p:pic>
      <p:cxnSp>
        <p:nvCxnSpPr>
          <p:cNvPr id="16" name="直接箭头连接符 15"/>
          <p:cNvCxnSpPr/>
          <p:nvPr/>
        </p:nvCxnSpPr>
        <p:spPr>
          <a:xfrm>
            <a:off x="5519936" y="2554413"/>
            <a:ext cx="226825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932204" y="2184400"/>
            <a:ext cx="2412268" cy="652486"/>
          </a:xfrm>
          <a:prstGeom prst="rect">
            <a:avLst/>
          </a:prstGeom>
          <a:noFill/>
          <a:ln>
            <a:solidFill>
              <a:schemeClr val="tx2">
                <a:lumMod val="75000"/>
              </a:schemeClr>
            </a:solidFill>
          </a:ln>
        </p:spPr>
        <p:txBody>
          <a:bodyPr wrap="square" rtlCol="0">
            <a:spAutoFit/>
          </a:bodyPr>
          <a:lstStyle/>
          <a:p>
            <a:pPr>
              <a:lnSpc>
                <a:spcPct val="130000"/>
              </a:lnSpc>
            </a:pPr>
            <a:r>
              <a:rPr lang="en-US" altLang="zh-CN" sz="2800" b="1" dirty="0">
                <a:solidFill>
                  <a:srgbClr val="000000"/>
                </a:solidFill>
                <a:latin typeface="微软雅黑 Light" panose="020B0502040204020203" pitchFamily="34" charset="-122"/>
                <a:ea typeface="微软雅黑 Light" panose="020B0502040204020203" pitchFamily="34" charset="-122"/>
              </a:rPr>
              <a:t>CO</a:t>
            </a:r>
            <a:r>
              <a:rPr lang="en-US" altLang="zh-CN" sz="2800" b="1" dirty="0" smtClean="0">
                <a:solidFill>
                  <a:srgbClr val="000000"/>
                </a:solidFill>
                <a:latin typeface="微软雅黑 Light" panose="020B0502040204020203" pitchFamily="34" charset="-122"/>
                <a:ea typeface="微软雅黑 Light" panose="020B0502040204020203" pitchFamily="34" charset="-122"/>
              </a:rPr>
              <a:t>₂</a:t>
            </a:r>
            <a:r>
              <a:rPr lang="zh-CN" altLang="en-US" sz="2800" b="1" dirty="0" smtClean="0">
                <a:solidFill>
                  <a:srgbClr val="000000"/>
                </a:solidFill>
                <a:latin typeface="微软雅黑 Light" panose="020B0502040204020203" pitchFamily="34" charset="-122"/>
                <a:ea typeface="微软雅黑 Light" panose="020B0502040204020203" pitchFamily="34" charset="-122"/>
              </a:rPr>
              <a:t>能溶于水</a:t>
            </a:r>
            <a:endParaRPr lang="zh-CN" altLang="en-US" sz="2800" dirty="0" smtClean="0">
              <a:solidFill>
                <a:srgbClr val="000000"/>
              </a:solidFill>
              <a:ea typeface="微软雅黑" panose="020B0503020204020204" pitchFamily="34" charset="-122"/>
            </a:endParaRPr>
          </a:p>
        </p:txBody>
      </p:sp>
      <p:sp>
        <p:nvSpPr>
          <p:cNvPr id="18" name="文本框 17"/>
          <p:cNvSpPr txBox="1"/>
          <p:nvPr/>
        </p:nvSpPr>
        <p:spPr>
          <a:xfrm>
            <a:off x="6086999" y="1843060"/>
            <a:ext cx="936104" cy="652486"/>
          </a:xfrm>
          <a:prstGeom prst="rect">
            <a:avLst/>
          </a:prstGeom>
          <a:noFill/>
          <a:ln>
            <a:noFill/>
          </a:ln>
        </p:spPr>
        <p:txBody>
          <a:bodyPr wrap="square" rtlCol="0">
            <a:spAutoFit/>
          </a:bodyPr>
          <a:lstStyle/>
          <a:p>
            <a:pPr>
              <a:lnSpc>
                <a:spcPct val="130000"/>
              </a:lnSpc>
            </a:pPr>
            <a:r>
              <a:rPr lang="zh-CN" altLang="en-US" sz="2800" b="1" dirty="0" smtClean="0">
                <a:solidFill>
                  <a:srgbClr val="000000"/>
                </a:solidFill>
                <a:latin typeface="微软雅黑 Light" panose="020B0502040204020203" pitchFamily="34" charset="-122"/>
                <a:ea typeface="微软雅黑 Light" panose="020B0502040204020203" pitchFamily="34" charset="-122"/>
              </a:rPr>
              <a:t>说明</a:t>
            </a:r>
            <a:endParaRPr lang="zh-CN" altLang="en-US" sz="2800" dirty="0" smtClean="0">
              <a:solidFill>
                <a:srgbClr val="000000"/>
              </a:solidFill>
              <a:ea typeface="微软雅黑" panose="020B0503020204020204" pitchFamily="34" charset="-122"/>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4155440"/>
            <a:ext cx="2692943" cy="2401543"/>
          </a:xfrm>
          <a:prstGeom prst="ellipse">
            <a:avLst/>
          </a:prstGeom>
          <a:ln>
            <a:noFill/>
          </a:ln>
          <a:effectLst>
            <a:softEdge rad="112500"/>
          </a:effectLst>
        </p:spPr>
      </p:pic>
      <p:cxnSp>
        <p:nvCxnSpPr>
          <p:cNvPr id="21" name="直接箭头连接符 20"/>
          <p:cNvCxnSpPr/>
          <p:nvPr/>
        </p:nvCxnSpPr>
        <p:spPr>
          <a:xfrm>
            <a:off x="5519936" y="5479021"/>
            <a:ext cx="226825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932204" y="5152778"/>
            <a:ext cx="2412268" cy="599395"/>
          </a:xfrm>
          <a:prstGeom prst="rect">
            <a:avLst/>
          </a:prstGeom>
          <a:noFill/>
          <a:ln>
            <a:solidFill>
              <a:schemeClr val="tx2">
                <a:lumMod val="75000"/>
              </a:schemeClr>
            </a:solidFill>
          </a:ln>
        </p:spPr>
        <p:txBody>
          <a:bodyPr wrap="square" rtlCol="0">
            <a:spAutoFit/>
          </a:bodyPr>
          <a:lstStyle/>
          <a:p>
            <a:pPr algn="ctr">
              <a:lnSpc>
                <a:spcPct val="130000"/>
              </a:lnSpc>
            </a:pPr>
            <a:r>
              <a:rPr lang="zh-CN" altLang="en-US" sz="2800" b="1" dirty="0" smtClean="0">
                <a:solidFill>
                  <a:srgbClr val="000000"/>
                </a:solidFill>
                <a:latin typeface="微软雅黑 Light" panose="020B0502040204020203" pitchFamily="34" charset="-122"/>
                <a:ea typeface="微软雅黑 Light" panose="020B0502040204020203" pitchFamily="34" charset="-122"/>
              </a:rPr>
              <a:t>干冰</a:t>
            </a:r>
            <a:endParaRPr lang="zh-CN" altLang="en-US" sz="2800" dirty="0" smtClean="0">
              <a:solidFill>
                <a:srgbClr val="000000"/>
              </a:solidFill>
              <a:ea typeface="微软雅黑" panose="020B0503020204020204" pitchFamily="34" charset="-122"/>
            </a:endParaRPr>
          </a:p>
        </p:txBody>
      </p:sp>
      <p:sp>
        <p:nvSpPr>
          <p:cNvPr id="23" name="文本框 22"/>
          <p:cNvSpPr txBox="1"/>
          <p:nvPr/>
        </p:nvSpPr>
        <p:spPr>
          <a:xfrm>
            <a:off x="5879976" y="4756817"/>
            <a:ext cx="1764196" cy="599395"/>
          </a:xfrm>
          <a:prstGeom prst="rect">
            <a:avLst/>
          </a:prstGeom>
          <a:noFill/>
          <a:ln>
            <a:noFill/>
          </a:ln>
        </p:spPr>
        <p:txBody>
          <a:bodyPr wrap="square" rtlCol="0">
            <a:spAutoFit/>
          </a:bodyPr>
          <a:lstStyle/>
          <a:p>
            <a:pPr>
              <a:lnSpc>
                <a:spcPct val="130000"/>
              </a:lnSpc>
            </a:pPr>
            <a:r>
              <a:rPr lang="zh-CN" altLang="en-US" sz="2800" b="1" dirty="0" smtClean="0">
                <a:solidFill>
                  <a:srgbClr val="000000"/>
                </a:solidFill>
                <a:latin typeface="微软雅黑 Light" panose="020B0502040204020203" pitchFamily="34" charset="-122"/>
                <a:ea typeface="微软雅黑 Light" panose="020B0502040204020203" pitchFamily="34" charset="-122"/>
              </a:rPr>
              <a:t>固态</a:t>
            </a:r>
            <a:r>
              <a:rPr lang="en-US" altLang="zh-CN" sz="2800" b="1" dirty="0">
                <a:solidFill>
                  <a:srgbClr val="000000"/>
                </a:solidFill>
                <a:latin typeface="微软雅黑 Light" panose="020B0502040204020203" pitchFamily="34" charset="-122"/>
                <a:ea typeface="微软雅黑 Light" panose="020B0502040204020203" pitchFamily="34" charset="-122"/>
              </a:rPr>
              <a:t>CO₂</a:t>
            </a:r>
            <a:endParaRPr lang="zh-CN" altLang="en-US" sz="2800" dirty="0" smtClean="0">
              <a:solidFill>
                <a:srgbClr val="000000"/>
              </a:solidFill>
              <a:ea typeface="微软雅黑" panose="020B0503020204020204" pitchFamily="34" charset="-122"/>
            </a:endParaRPr>
          </a:p>
        </p:txBody>
      </p:sp>
    </p:spTree>
    <p:extLst>
      <p:ext uri="{BB962C8B-B14F-4D97-AF65-F5344CB8AC3E}">
        <p14:creationId xmlns:p14="http://schemas.microsoft.com/office/powerpoint/2010/main" val="140309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out)">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408339" y="1996837"/>
            <a:ext cx="4603049" cy="1840626"/>
            <a:chOff x="1819275" y="1143000"/>
            <a:chExt cx="2867025" cy="1483273"/>
          </a:xfrm>
        </p:grpSpPr>
        <p:sp>
          <p:nvSpPr>
            <p:cNvPr id="18" name="矩形 1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008570" y="4106058"/>
            <a:ext cx="3129621" cy="707886"/>
          </a:xfrm>
          <a:prstGeom prst="rect">
            <a:avLst/>
          </a:prstGeom>
          <a:noFill/>
        </p:spPr>
        <p:txBody>
          <a:bodyPr wrap="square" rtlCol="0">
            <a:spAutoFit/>
          </a:bodyPr>
          <a:lstStyle/>
          <a:p>
            <a:pPr algn="ctr"/>
            <a:r>
              <a:rPr lang="en-US" altLang="zh-CN" sz="4000" b="1" dirty="0">
                <a:solidFill>
                  <a:srgbClr val="A53010">
                    <a:lumMod val="50000"/>
                  </a:srgbClr>
                </a:solidFill>
                <a:latin typeface="Kozuka Gothic Pro M" panose="020B0700000000000000" pitchFamily="34" charset="-128"/>
                <a:ea typeface="Kozuka Gothic Pro M" panose="020B0700000000000000" pitchFamily="34" charset="-128"/>
              </a:rPr>
              <a:t>CONTENTS</a:t>
            </a:r>
            <a:endParaRPr lang="zh-CN" altLang="en-US" sz="4000" dirty="0">
              <a:solidFill>
                <a:srgbClr val="A53010">
                  <a:lumMod val="50000"/>
                </a:srgbClr>
              </a:solidFill>
              <a:latin typeface="Kozuka Gothic Pro M" panose="020B0700000000000000" pitchFamily="34" charset="-128"/>
              <a:ea typeface="Kozuka Gothic Pro M" panose="020B0700000000000000" pitchFamily="34" charset="-128"/>
            </a:endParaRPr>
          </a:p>
        </p:txBody>
      </p:sp>
      <p:sp>
        <p:nvSpPr>
          <p:cNvPr id="21" name="文本框 20"/>
          <p:cNvSpPr txBox="1"/>
          <p:nvPr/>
        </p:nvSpPr>
        <p:spPr>
          <a:xfrm>
            <a:off x="951829" y="2372092"/>
            <a:ext cx="3696225" cy="1066446"/>
          </a:xfrm>
          <a:prstGeom prst="rect">
            <a:avLst/>
          </a:prstGeom>
          <a:noFill/>
        </p:spPr>
        <p:txBody>
          <a:bodyPr wrap="square" rtlCol="0">
            <a:spAutoFit/>
          </a:bodyPr>
          <a:lstStyle/>
          <a:p>
            <a:pPr algn="ctr"/>
            <a:r>
              <a:rPr lang="zh-CN" altLang="en-US" sz="6330" b="1" dirty="0" smtClean="0">
                <a:solidFill>
                  <a:srgbClr val="A53010">
                    <a:lumMod val="50000"/>
                  </a:srgbClr>
                </a:solidFill>
                <a:latin typeface="微软雅黑" panose="020B0503020204020204" pitchFamily="34" charset="-122"/>
                <a:ea typeface="微软雅黑" panose="020B0503020204020204" pitchFamily="34" charset="-122"/>
              </a:rPr>
              <a:t>实验总结</a:t>
            </a:r>
            <a:endParaRPr lang="zh-CN" altLang="en-US" sz="6330" b="1" dirty="0">
              <a:solidFill>
                <a:srgbClr val="A53010">
                  <a:lumMod val="50000"/>
                </a:srgb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512276" y="1688441"/>
            <a:ext cx="7029297" cy="3481118"/>
          </a:xfrm>
          <a:prstGeom prst="rect">
            <a:avLst/>
          </a:prstGeom>
        </p:spPr>
      </p:pic>
    </p:spTree>
    <p:extLst>
      <p:ext uri="{BB962C8B-B14F-4D97-AF65-F5344CB8AC3E}">
        <p14:creationId xmlns:p14="http://schemas.microsoft.com/office/powerpoint/2010/main" val="4540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888600" y="2534313"/>
            <a:ext cx="733436" cy="883983"/>
          </a:xfrm>
          <a:prstGeom prst="rect">
            <a:avLst/>
          </a:prstGeom>
        </p:spPr>
      </p:pic>
      <p:sp>
        <p:nvSpPr>
          <p:cNvPr id="35" name="矩形 34"/>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365787" y="764704"/>
            <a:ext cx="1691200" cy="4447033"/>
            <a:chOff x="9627177" y="1205484"/>
            <a:chExt cx="1691200" cy="4447033"/>
          </a:xfrm>
        </p:grpSpPr>
        <p:grpSp>
          <p:nvGrpSpPr>
            <p:cNvPr id="5" name="组合 4"/>
            <p:cNvGrpSpPr/>
            <p:nvPr/>
          </p:nvGrpSpPr>
          <p:grpSpPr>
            <a:xfrm>
              <a:off x="9653534" y="1205484"/>
              <a:ext cx="1638488" cy="623239"/>
              <a:chOff x="10105435" y="1231901"/>
              <a:chExt cx="1638488" cy="623239"/>
            </a:xfrm>
          </p:grpSpPr>
          <p:sp>
            <p:nvSpPr>
              <p:cNvPr id="15" name="Rounded Rectangle 2"/>
              <p:cNvSpPr/>
              <p:nvPr/>
            </p:nvSpPr>
            <p:spPr>
              <a:xfrm>
                <a:off x="10105435" y="1231901"/>
                <a:ext cx="1638488" cy="623239"/>
              </a:xfrm>
              <a:prstGeom prst="roundRect">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Text Box 10"/>
              <p:cNvSpPr txBox="1">
                <a:spLocks noChangeArrowheads="1"/>
              </p:cNvSpPr>
              <p:nvPr/>
            </p:nvSpPr>
            <p:spPr bwMode="auto">
              <a:xfrm>
                <a:off x="10214436" y="132807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引入</a:t>
                </a:r>
                <a:r>
                  <a:rPr lang="en-US" altLang="zh-CN"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CO₂</a:t>
                </a:r>
                <a:endParaRPr lang="en-US"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6" name="组合 5"/>
            <p:cNvGrpSpPr/>
            <p:nvPr/>
          </p:nvGrpSpPr>
          <p:grpSpPr>
            <a:xfrm>
              <a:off x="9627177" y="2480082"/>
              <a:ext cx="1691200" cy="623239"/>
              <a:chOff x="9970077" y="2789971"/>
              <a:chExt cx="1691200" cy="623239"/>
            </a:xfrm>
          </p:grpSpPr>
          <p:sp>
            <p:nvSpPr>
              <p:cNvPr id="13" name="Rounded Rectangle 48"/>
              <p:cNvSpPr/>
              <p:nvPr/>
            </p:nvSpPr>
            <p:spPr>
              <a:xfrm>
                <a:off x="9996434" y="2789971"/>
                <a:ext cx="1638488" cy="623239"/>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Text Box 10"/>
              <p:cNvSpPr txBox="1">
                <a:spLocks noChangeArrowheads="1"/>
              </p:cNvSpPr>
              <p:nvPr/>
            </p:nvSpPr>
            <p:spPr bwMode="auto">
              <a:xfrm>
                <a:off x="9970077" y="2943359"/>
                <a:ext cx="1691200"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认识二氧化碳</a:t>
                </a:r>
                <a:endParaRPr lang="en-US" sz="20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grpSp>
          <p:nvGrpSpPr>
            <p:cNvPr id="7" name="组合 6"/>
            <p:cNvGrpSpPr/>
            <p:nvPr/>
          </p:nvGrpSpPr>
          <p:grpSpPr>
            <a:xfrm>
              <a:off x="9653534" y="3754680"/>
              <a:ext cx="1638488" cy="623239"/>
              <a:chOff x="9996434" y="3993905"/>
              <a:chExt cx="1638488" cy="623239"/>
            </a:xfrm>
          </p:grpSpPr>
          <p:sp>
            <p:nvSpPr>
              <p:cNvPr id="11" name="Rounded Rectangle 52"/>
              <p:cNvSpPr/>
              <p:nvPr/>
            </p:nvSpPr>
            <p:spPr>
              <a:xfrm>
                <a:off x="9996434" y="3993905"/>
                <a:ext cx="1638488" cy="623239"/>
              </a:xfrm>
              <a:prstGeom prst="roundRect">
                <a:avLst/>
              </a:prstGeom>
              <a:solidFill>
                <a:schemeClr val="accent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2"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合作探究</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 name="组合 7"/>
            <p:cNvGrpSpPr/>
            <p:nvPr/>
          </p:nvGrpSpPr>
          <p:grpSpPr>
            <a:xfrm>
              <a:off x="9653534" y="5029278"/>
              <a:ext cx="1638488" cy="623239"/>
              <a:chOff x="9996434" y="5301852"/>
              <a:chExt cx="1638488" cy="623239"/>
            </a:xfrm>
          </p:grpSpPr>
          <p:sp>
            <p:nvSpPr>
              <p:cNvPr id="9" name="Rounded Rectangle 56"/>
              <p:cNvSpPr/>
              <p:nvPr/>
            </p:nvSpPr>
            <p:spPr>
              <a:xfrm>
                <a:off x="9996434" y="5301852"/>
                <a:ext cx="1638488" cy="623239"/>
              </a:xfrm>
              <a:prstGeom prst="roundRect">
                <a:avLst/>
              </a:prstGeom>
              <a:solidFill>
                <a:schemeClr val="accent5">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巩固练习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17" name="组合 16"/>
          <p:cNvGrpSpPr/>
          <p:nvPr/>
        </p:nvGrpSpPr>
        <p:grpSpPr>
          <a:xfrm>
            <a:off x="963233" y="2192690"/>
            <a:ext cx="3023442" cy="1564196"/>
            <a:chOff x="1819275" y="1143000"/>
            <a:chExt cx="2867025" cy="1483273"/>
          </a:xfrm>
        </p:grpSpPr>
        <p:sp>
          <p:nvSpPr>
            <p:cNvPr id="18" name="矩形 1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911424" y="3945250"/>
            <a:ext cx="3129621" cy="707886"/>
          </a:xfrm>
          <a:prstGeom prst="rect">
            <a:avLst/>
          </a:prstGeom>
          <a:noFill/>
        </p:spPr>
        <p:txBody>
          <a:bodyPr wrap="square" rtlCol="0">
            <a:spAutoFit/>
          </a:bodyPr>
          <a:lstStyle/>
          <a:p>
            <a:pPr algn="ctr"/>
            <a:r>
              <a:rPr lang="en-US" altLang="zh-CN" sz="4000" b="1" dirty="0">
                <a:solidFill>
                  <a:schemeClr val="accent1">
                    <a:lumMod val="50000"/>
                  </a:schemeClr>
                </a:solidFill>
                <a:latin typeface="Kozuka Gothic Pro M" panose="020B0700000000000000" pitchFamily="34" charset="-128"/>
                <a:ea typeface="Kozuka Gothic Pro M" panose="020B0700000000000000" pitchFamily="34" charset="-128"/>
              </a:rPr>
              <a:t>CONTENTS</a:t>
            </a:r>
            <a:endParaRPr lang="zh-CN" altLang="en-US" sz="4000" dirty="0">
              <a:solidFill>
                <a:schemeClr val="accent1">
                  <a:lumMod val="50000"/>
                </a:schemeClr>
              </a:solidFill>
              <a:latin typeface="Kozuka Gothic Pro M" panose="020B0700000000000000" pitchFamily="34" charset="-128"/>
              <a:ea typeface="Kozuka Gothic Pro M" panose="020B0700000000000000" pitchFamily="34" charset="-128"/>
            </a:endParaRPr>
          </a:p>
        </p:txBody>
      </p:sp>
      <p:sp>
        <p:nvSpPr>
          <p:cNvPr id="21" name="文本框 20"/>
          <p:cNvSpPr txBox="1"/>
          <p:nvPr/>
        </p:nvSpPr>
        <p:spPr>
          <a:xfrm>
            <a:off x="1490027" y="2422200"/>
            <a:ext cx="1969854" cy="1066126"/>
          </a:xfrm>
          <a:prstGeom prst="rect">
            <a:avLst/>
          </a:prstGeom>
          <a:noFill/>
        </p:spPr>
        <p:txBody>
          <a:bodyPr wrap="square" rtlCol="0">
            <a:spAutoFit/>
          </a:bodyPr>
          <a:lstStyle/>
          <a:p>
            <a:pPr algn="ctr"/>
            <a:r>
              <a:rPr lang="zh-CN" altLang="en-US" sz="6330" b="1" dirty="0">
                <a:solidFill>
                  <a:schemeClr val="accent1">
                    <a:lumMod val="50000"/>
                  </a:schemeClr>
                </a:solidFill>
                <a:latin typeface="微软雅黑" panose="020B0503020204020204" pitchFamily="34" charset="-122"/>
                <a:ea typeface="微软雅黑" panose="020B0503020204020204" pitchFamily="34" charset="-122"/>
              </a:rPr>
              <a:t>目录</a:t>
            </a:r>
          </a:p>
        </p:txBody>
      </p:sp>
      <p:grpSp>
        <p:nvGrpSpPr>
          <p:cNvPr id="22" name="组合 21"/>
          <p:cNvGrpSpPr/>
          <p:nvPr/>
        </p:nvGrpSpPr>
        <p:grpSpPr>
          <a:xfrm>
            <a:off x="5688845" y="1387944"/>
            <a:ext cx="2425118" cy="4447033"/>
            <a:chOff x="9260218" y="1205484"/>
            <a:chExt cx="2425118" cy="4447033"/>
          </a:xfrm>
        </p:grpSpPr>
        <p:grpSp>
          <p:nvGrpSpPr>
            <p:cNvPr id="23" name="组合 22"/>
            <p:cNvGrpSpPr/>
            <p:nvPr/>
          </p:nvGrpSpPr>
          <p:grpSpPr>
            <a:xfrm>
              <a:off x="9260218" y="1205484"/>
              <a:ext cx="2425118" cy="623239"/>
              <a:chOff x="9712119" y="1231901"/>
              <a:chExt cx="2425118" cy="623239"/>
            </a:xfrm>
          </p:grpSpPr>
          <p:sp>
            <p:nvSpPr>
              <p:cNvPr id="33" name="Rounded Rectangle 2"/>
              <p:cNvSpPr/>
              <p:nvPr/>
            </p:nvSpPr>
            <p:spPr>
              <a:xfrm>
                <a:off x="10105435" y="1231901"/>
                <a:ext cx="1638488" cy="623239"/>
              </a:xfrm>
              <a:prstGeom prst="round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Text Box 10"/>
              <p:cNvSpPr txBox="1">
                <a:spLocks noChangeArrowheads="1"/>
              </p:cNvSpPr>
              <p:nvPr/>
            </p:nvSpPr>
            <p:spPr bwMode="auto">
              <a:xfrm>
                <a:off x="9712119" y="1372913"/>
                <a:ext cx="2425118"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自然界</a:t>
                </a:r>
                <a:r>
                  <a:rPr lang="en-US" altLang="zh-CN"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a:t>
                </a:r>
                <a:r>
                  <a:rPr lang="en-US" altLang="zh-CN"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₂</a:t>
                </a:r>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循环</a:t>
                </a:r>
                <a:endParaRPr lang="en-US"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4" name="组合 23"/>
            <p:cNvGrpSpPr/>
            <p:nvPr/>
          </p:nvGrpSpPr>
          <p:grpSpPr>
            <a:xfrm>
              <a:off x="9653534" y="2480082"/>
              <a:ext cx="1638488" cy="623239"/>
              <a:chOff x="9996434" y="2789971"/>
              <a:chExt cx="1638488" cy="623239"/>
            </a:xfrm>
          </p:grpSpPr>
          <p:sp>
            <p:nvSpPr>
              <p:cNvPr id="31" name="Rounded Rectangle 48"/>
              <p:cNvSpPr/>
              <p:nvPr/>
            </p:nvSpPr>
            <p:spPr>
              <a:xfrm>
                <a:off x="9996434" y="2789971"/>
                <a:ext cx="1638488" cy="623239"/>
              </a:xfrm>
              <a:prstGeom prst="roundRect">
                <a:avLst/>
              </a:prstGeom>
              <a:solidFill>
                <a:schemeClr val="accent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2" name="Text Box 10"/>
              <p:cNvSpPr txBox="1">
                <a:spLocks noChangeArrowheads="1"/>
              </p:cNvSpPr>
              <p:nvPr/>
            </p:nvSpPr>
            <p:spPr bwMode="auto">
              <a:xfrm>
                <a:off x="10105434" y="288614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探索学习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5" name="组合 24"/>
            <p:cNvGrpSpPr/>
            <p:nvPr/>
          </p:nvGrpSpPr>
          <p:grpSpPr>
            <a:xfrm>
              <a:off x="9653534" y="3754680"/>
              <a:ext cx="1638488" cy="623239"/>
              <a:chOff x="9996434" y="3993905"/>
              <a:chExt cx="1638488" cy="623239"/>
            </a:xfrm>
          </p:grpSpPr>
          <p:sp>
            <p:nvSpPr>
              <p:cNvPr id="29" name="Rounded Rectangle 52"/>
              <p:cNvSpPr/>
              <p:nvPr/>
            </p:nvSpPr>
            <p:spPr>
              <a:xfrm>
                <a:off x="9996434" y="3993905"/>
                <a:ext cx="1638488" cy="623239"/>
              </a:xfrm>
              <a:prstGeom prst="roundRect">
                <a:avLst/>
              </a:prstGeom>
              <a:solidFill>
                <a:schemeClr val="tx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0"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课堂小结</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6" name="组合 25"/>
            <p:cNvGrpSpPr/>
            <p:nvPr/>
          </p:nvGrpSpPr>
          <p:grpSpPr>
            <a:xfrm>
              <a:off x="9653534" y="5029278"/>
              <a:ext cx="1638488" cy="623239"/>
              <a:chOff x="9996434" y="5301852"/>
              <a:chExt cx="1638488" cy="623239"/>
            </a:xfrm>
          </p:grpSpPr>
          <p:sp>
            <p:nvSpPr>
              <p:cNvPr id="27" name="Rounded Rectangle 56"/>
              <p:cNvSpPr/>
              <p:nvPr/>
            </p:nvSpPr>
            <p:spPr>
              <a:xfrm>
                <a:off x="9996434" y="5301852"/>
                <a:ext cx="1638488" cy="623239"/>
              </a:xfrm>
              <a:prstGeom prst="roundRect">
                <a:avLst/>
              </a:prstGeom>
              <a:solidFill>
                <a:schemeClr val="tx1">
                  <a:lumMod val="85000"/>
                  <a:lumOff val="1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课堂延伸</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139633" y="569417"/>
            <a:ext cx="733436" cy="883983"/>
          </a:xfrm>
          <a:prstGeom prst="rect">
            <a:avLst/>
          </a:prstGeom>
        </p:spPr>
      </p:pic>
      <p:pic>
        <p:nvPicPr>
          <p:cNvPr id="37" name="图片 36"/>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761783" y="1175455"/>
            <a:ext cx="733436" cy="883983"/>
          </a:xfrm>
          <a:prstGeom prst="rect">
            <a:avLst/>
          </a:prstGeom>
        </p:spPr>
      </p:pic>
      <p:sp>
        <p:nvSpPr>
          <p:cNvPr id="41" name="矩形 40"/>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2063552" y="2213080"/>
            <a:ext cx="8486177" cy="3075485"/>
            <a:chOff x="4725447" y="2159525"/>
            <a:chExt cx="5430591" cy="2196501"/>
          </a:xfrm>
        </p:grpSpPr>
        <p:sp>
          <p:nvSpPr>
            <p:cNvPr id="38" name="Rounded Rectangle 48"/>
            <p:cNvSpPr/>
            <p:nvPr/>
          </p:nvSpPr>
          <p:spPr>
            <a:xfrm>
              <a:off x="4802396" y="2159525"/>
              <a:ext cx="5214594" cy="2196501"/>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9" name="Text Box 10"/>
            <p:cNvSpPr txBox="1">
              <a:spLocks noChangeArrowheads="1"/>
            </p:cNvSpPr>
            <p:nvPr/>
          </p:nvSpPr>
          <p:spPr bwMode="auto">
            <a:xfrm>
              <a:off x="4725447" y="2472435"/>
              <a:ext cx="5430591" cy="1230953"/>
            </a:xfrm>
            <a:prstGeom prst="rect">
              <a:avLst/>
            </a:prstGeom>
            <a:noFill/>
            <a:ln w="9525">
              <a:noFill/>
              <a:miter lim="800000"/>
              <a:headEnd/>
              <a:tailEnd/>
            </a:ln>
          </p:spPr>
          <p:txBody>
            <a:bodyPr wrap="square" lIns="60960" tIns="30480" rIns="60960" bIns="30480">
              <a:spAutoFit/>
            </a:bodyPr>
            <a:lstStyle/>
            <a:p>
              <a:pPr algn="ctr" defTabSz="1450940"/>
              <a:r>
                <a:rPr lang="zh-CN" altLang="en-US" sz="6000" spc="3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认识二氧化碳</a:t>
              </a:r>
              <a:endParaRPr lang="en-US" altLang="zh-CN" sz="6000" spc="3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endParaRPr>
            </a:p>
            <a:p>
              <a:pPr algn="ctr" defTabSz="1450940"/>
              <a:r>
                <a:rPr lang="zh-CN" altLang="en-US" sz="48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 </a:t>
              </a:r>
              <a:r>
                <a:rPr lang="zh-CN" altLang="en-US" sz="48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              </a:t>
              </a:r>
              <a:r>
                <a:rPr lang="en-US" altLang="zh-CN" sz="4800" dirty="0" smtClean="0">
                  <a:solidFill>
                    <a:schemeClr val="accent4">
                      <a:lumMod val="60000"/>
                      <a:lumOff val="40000"/>
                    </a:schemeClr>
                  </a:solidFill>
                  <a:latin typeface="微软雅黑" panose="020B0503020204020204" pitchFamily="34" charset="-122"/>
                  <a:ea typeface="微软雅黑" panose="020B0503020204020204" pitchFamily="34" charset="-122"/>
                  <a:cs typeface="+mn-ea"/>
                  <a:sym typeface="Agency FB" panose="020B0503020202020204" pitchFamily="34" charset="0"/>
                </a:rPr>
                <a:t>CO₂</a:t>
              </a:r>
              <a:r>
                <a:rPr lang="zh-CN" altLang="en-US" sz="4800" dirty="0" smtClean="0">
                  <a:solidFill>
                    <a:schemeClr val="accent4">
                      <a:lumMod val="60000"/>
                      <a:lumOff val="40000"/>
                    </a:schemeClr>
                  </a:solidFill>
                  <a:latin typeface="微软雅黑" panose="020B0503020204020204" pitchFamily="34" charset="-122"/>
                  <a:ea typeface="微软雅黑" panose="020B0503020204020204" pitchFamily="34" charset="-122"/>
                  <a:cs typeface="+mn-ea"/>
                  <a:sym typeface="Agency FB" panose="020B0503020202020204" pitchFamily="34" charset="0"/>
                </a:rPr>
                <a:t>化学性质</a:t>
              </a:r>
              <a:endParaRPr lang="en-US" sz="4800" dirty="0">
                <a:solidFill>
                  <a:schemeClr val="accent4">
                    <a:lumMod val="60000"/>
                    <a:lumOff val="40000"/>
                  </a:schemeClr>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spTree>
    <p:extLst>
      <p:ext uri="{BB962C8B-B14F-4D97-AF65-F5344CB8AC3E}">
        <p14:creationId xmlns:p14="http://schemas.microsoft.com/office/powerpoint/2010/main" val="390238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par>
                          <p:cTn id="45" fill="hold">
                            <p:stCondLst>
                              <p:cond delay="0"/>
                            </p:stCondLst>
                            <p:childTnLst>
                              <p:par>
                                <p:cTn id="46" presetID="53" presetClass="entr" presetSubtype="16"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631504" y="620688"/>
            <a:ext cx="11055351" cy="700088"/>
          </a:xfrm>
        </p:spPr>
        <p:txBody>
          <a:bodyPr>
            <a:normAutofit fontScale="90000"/>
          </a:bodyPr>
          <a:lstStyle/>
          <a:p>
            <a:r>
              <a:rPr lang="zh-CN" altLang="en-US" sz="4000" b="1" dirty="0" smtClean="0">
                <a:latin typeface="微软雅黑 Light" panose="020B0502040204020203" pitchFamily="34" charset="-122"/>
                <a:ea typeface="微软雅黑 Light" panose="020B0502040204020203" pitchFamily="34" charset="-122"/>
              </a:rPr>
              <a:t>二氧化碳的化学性质探究</a:t>
            </a:r>
            <a:endParaRPr lang="zh-CN" altLang="en-US" sz="4000" b="1" dirty="0">
              <a:latin typeface="微软雅黑 Light" panose="020B0502040204020203" pitchFamily="34" charset="-122"/>
              <a:ea typeface="微软雅黑 Light" panose="020B0502040204020203" pitchFamily="34" charset="-122"/>
            </a:endParaRPr>
          </a:p>
        </p:txBody>
      </p:sp>
      <p:sp>
        <p:nvSpPr>
          <p:cNvPr id="5" name="Text Box 6"/>
          <p:cNvSpPr txBox="1">
            <a:spLocks noChangeArrowheads="1"/>
          </p:cNvSpPr>
          <p:nvPr/>
        </p:nvSpPr>
        <p:spPr bwMode="auto">
          <a:xfrm>
            <a:off x="2351584" y="1700808"/>
            <a:ext cx="7704856" cy="2897588"/>
          </a:xfrm>
          <a:prstGeom prst="rect">
            <a:avLst/>
          </a:prstGeom>
          <a:noFill/>
          <a:extLst/>
        </p:spPr>
        <p:txBody>
          <a:bodyPr wrap="square" rtlCol="0">
            <a:spAutoFit/>
          </a:bodyPr>
          <a:lstStyle>
            <a:defPPr>
              <a:defRPr lang="zh-CN"/>
            </a:defPPr>
            <a:lvl1pPr marL="285750" indent="-285750">
              <a:lnSpc>
                <a:spcPct val="130000"/>
              </a:lnSpc>
              <a:buFont typeface="Wingdings" panose="05000000000000000000" pitchFamily="2" charset="2"/>
              <a:buChar char="Ø"/>
              <a:defRPr sz="3200">
                <a:ea typeface="微软雅黑" panose="020B0503020204020204" pitchFamily="34" charset="-122"/>
              </a:defRPr>
            </a:lvl1pPr>
          </a:lstStyle>
          <a:p>
            <a:pPr marL="990600" indent="-457200">
              <a:lnSpc>
                <a:spcPct val="200000"/>
              </a:lnSpc>
              <a:buFont typeface="+mj-lt"/>
              <a:buAutoNum type="arabicPeriod"/>
            </a:pPr>
            <a:r>
              <a:rPr lang="zh-CN" altLang="en-US" dirty="0" smtClean="0">
                <a:solidFill>
                  <a:srgbClr val="000000"/>
                </a:solidFill>
              </a:rPr>
              <a:t>探究一：燃烧性</a:t>
            </a:r>
            <a:endParaRPr lang="en-US" altLang="zh-CN" dirty="0">
              <a:solidFill>
                <a:srgbClr val="000000"/>
              </a:solidFill>
            </a:endParaRPr>
          </a:p>
          <a:p>
            <a:pPr marL="990600" indent="-457200">
              <a:lnSpc>
                <a:spcPct val="200000"/>
              </a:lnSpc>
              <a:buFont typeface="+mj-lt"/>
              <a:buAutoNum type="arabicPeriod"/>
            </a:pPr>
            <a:r>
              <a:rPr lang="zh-CN" altLang="en-US" dirty="0">
                <a:solidFill>
                  <a:srgbClr val="000000"/>
                </a:solidFill>
              </a:rPr>
              <a:t>探究</a:t>
            </a:r>
            <a:r>
              <a:rPr lang="zh-CN" altLang="en-US" dirty="0" smtClean="0">
                <a:solidFill>
                  <a:srgbClr val="000000"/>
                </a:solidFill>
              </a:rPr>
              <a:t>二：与水反应</a:t>
            </a:r>
            <a:endParaRPr lang="en-US" altLang="zh-CN" dirty="0" smtClean="0">
              <a:solidFill>
                <a:srgbClr val="000000"/>
              </a:solidFill>
            </a:endParaRPr>
          </a:p>
          <a:p>
            <a:pPr marL="990600" indent="-457200">
              <a:lnSpc>
                <a:spcPct val="200000"/>
              </a:lnSpc>
              <a:buFont typeface="+mj-lt"/>
              <a:buAutoNum type="arabicPeriod"/>
            </a:pPr>
            <a:r>
              <a:rPr lang="zh-CN" altLang="en-US" dirty="0" smtClean="0">
                <a:solidFill>
                  <a:srgbClr val="000000"/>
                </a:solidFill>
              </a:rPr>
              <a:t>探究三：与</a:t>
            </a:r>
            <a:r>
              <a:rPr lang="en-US" altLang="zh-CN" dirty="0">
                <a:solidFill>
                  <a:srgbClr val="000000"/>
                </a:solidFill>
              </a:rPr>
              <a:t>Ca(OH)</a:t>
            </a:r>
            <a:r>
              <a:rPr lang="en-US" altLang="zh-CN" baseline="-25000" dirty="0">
                <a:solidFill>
                  <a:srgbClr val="000000"/>
                </a:solidFill>
                <a:latin typeface="微软雅黑" panose="020B0503020204020204" pitchFamily="34" charset="-122"/>
              </a:rPr>
              <a:t> </a:t>
            </a:r>
            <a:r>
              <a:rPr lang="en-US" altLang="zh-CN" baseline="-25000" dirty="0" smtClean="0">
                <a:solidFill>
                  <a:srgbClr val="000000"/>
                </a:solidFill>
                <a:latin typeface="微软雅黑" panose="020B0503020204020204" pitchFamily="34" charset="-122"/>
              </a:rPr>
              <a:t>2</a:t>
            </a:r>
            <a:r>
              <a:rPr lang="zh-CN" altLang="en-US" baseline="-25000" dirty="0">
                <a:solidFill>
                  <a:srgbClr val="000000"/>
                </a:solidFill>
                <a:latin typeface="微软雅黑" panose="020B0503020204020204" pitchFamily="34" charset="-122"/>
              </a:rPr>
              <a:t> </a:t>
            </a:r>
            <a:r>
              <a:rPr lang="zh-CN" altLang="en-US" dirty="0" smtClean="0">
                <a:solidFill>
                  <a:srgbClr val="000000"/>
                </a:solidFill>
                <a:latin typeface="微软雅黑" panose="020B0503020204020204" pitchFamily="34" charset="-122"/>
              </a:rPr>
              <a:t>反应</a:t>
            </a:r>
            <a:endParaRPr lang="zh-CN" altLang="en-US" dirty="0">
              <a:solidFill>
                <a:srgbClr val="000000"/>
              </a:solidFill>
            </a:endParaRPr>
          </a:p>
        </p:txBody>
      </p:sp>
    </p:spTree>
    <p:extLst>
      <p:ext uri="{BB962C8B-B14F-4D97-AF65-F5344CB8AC3E}">
        <p14:creationId xmlns:p14="http://schemas.microsoft.com/office/powerpoint/2010/main" val="133929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83" name="Rectangle 71"/>
          <p:cNvSpPr>
            <a:spLocks noChangeArrowheads="1"/>
          </p:cNvSpPr>
          <p:nvPr/>
        </p:nvSpPr>
        <p:spPr bwMode="auto">
          <a:xfrm>
            <a:off x="6960096" y="1124744"/>
            <a:ext cx="3384550" cy="2879725"/>
          </a:xfrm>
          <a:prstGeom prst="rect">
            <a:avLst/>
          </a:prstGeom>
          <a:solidFill>
            <a:schemeClr val="tx2"/>
          </a:solidFill>
          <a:ln w="9525" algn="ctr">
            <a:noFill/>
            <a:miter lim="800000"/>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zh-CN" altLang="en-US">
              <a:latin typeface="Arial" charset="0"/>
              <a:ea typeface="+mn-ea"/>
            </a:endParaRPr>
          </a:p>
        </p:txBody>
      </p:sp>
      <p:sp>
        <p:nvSpPr>
          <p:cNvPr id="14339" name="Text Box 6"/>
          <p:cNvSpPr txBox="1">
            <a:spLocks noChangeArrowheads="1"/>
          </p:cNvSpPr>
          <p:nvPr/>
        </p:nvSpPr>
        <p:spPr bwMode="auto">
          <a:xfrm>
            <a:off x="1559496" y="586917"/>
            <a:ext cx="57978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en-US" altLang="zh-CN" sz="4000" dirty="0">
                <a:solidFill>
                  <a:schemeClr val="accent1">
                    <a:lumMod val="50000"/>
                  </a:schemeClr>
                </a:solidFill>
                <a:latin typeface="微软雅黑" panose="020B0503020204020204" pitchFamily="34" charset="-122"/>
                <a:ea typeface="微软雅黑" panose="020B0503020204020204" pitchFamily="34" charset="-122"/>
              </a:rPr>
              <a:t>CO</a:t>
            </a:r>
            <a:r>
              <a:rPr lang="en-US" altLang="zh-CN" sz="4000" baseline="-25000" dirty="0">
                <a:solidFill>
                  <a:schemeClr val="accent1">
                    <a:lumMod val="50000"/>
                  </a:schemeClr>
                </a:solidFill>
                <a:latin typeface="微软雅黑" panose="020B0503020204020204" pitchFamily="34" charset="-122"/>
                <a:ea typeface="微软雅黑" panose="020B0503020204020204" pitchFamily="34" charset="-122"/>
              </a:rPr>
              <a:t>2</a:t>
            </a:r>
            <a:r>
              <a:rPr lang="zh-CN" altLang="en-US" sz="4000" b="1" dirty="0" smtClean="0">
                <a:solidFill>
                  <a:schemeClr val="accent1">
                    <a:lumMod val="50000"/>
                  </a:schemeClr>
                </a:solidFill>
                <a:latin typeface="微软雅黑 Light" panose="020B0502040204020203" pitchFamily="34" charset="-122"/>
                <a:ea typeface="微软雅黑 Light" panose="020B0502040204020203" pitchFamily="34" charset="-122"/>
              </a:rPr>
              <a:t>的</a:t>
            </a:r>
            <a:r>
              <a:rPr lang="zh-CN" altLang="en-US" sz="4000" b="1" dirty="0">
                <a:solidFill>
                  <a:schemeClr val="accent1">
                    <a:lumMod val="50000"/>
                  </a:schemeClr>
                </a:solidFill>
                <a:latin typeface="微软雅黑 Light" panose="020B0502040204020203" pitchFamily="34" charset="-122"/>
                <a:ea typeface="微软雅黑 Light" panose="020B0502040204020203" pitchFamily="34" charset="-122"/>
              </a:rPr>
              <a:t>化学性质</a:t>
            </a:r>
            <a:r>
              <a:rPr lang="zh-CN" altLang="en-US" sz="4000" b="1" dirty="0" smtClean="0">
                <a:solidFill>
                  <a:schemeClr val="accent1">
                    <a:lumMod val="50000"/>
                  </a:schemeClr>
                </a:solidFill>
                <a:latin typeface="微软雅黑 Light" panose="020B0502040204020203" pitchFamily="34" charset="-122"/>
                <a:ea typeface="微软雅黑 Light" panose="020B0502040204020203" pitchFamily="34" charset="-122"/>
              </a:rPr>
              <a:t>探究一</a:t>
            </a:r>
            <a:endParaRPr lang="zh-CN" altLang="en-US" sz="4000" b="1" dirty="0">
              <a:solidFill>
                <a:schemeClr val="accent1">
                  <a:lumMod val="50000"/>
                </a:schemeClr>
              </a:solidFill>
              <a:latin typeface="Arial" panose="020B0604020202020204" pitchFamily="34" charset="0"/>
              <a:ea typeface="宋体" panose="02010600030101010101" pitchFamily="2" charset="-122"/>
            </a:endParaRPr>
          </a:p>
        </p:txBody>
      </p:sp>
      <p:grpSp>
        <p:nvGrpSpPr>
          <p:cNvPr id="14356" name="Group 5"/>
          <p:cNvGrpSpPr>
            <a:grpSpLocks/>
          </p:cNvGrpSpPr>
          <p:nvPr/>
        </p:nvGrpSpPr>
        <p:grpSpPr bwMode="auto">
          <a:xfrm>
            <a:off x="7605463" y="2161378"/>
            <a:ext cx="1524000" cy="1676400"/>
            <a:chOff x="2160" y="2592"/>
            <a:chExt cx="960" cy="1056"/>
          </a:xfrm>
        </p:grpSpPr>
        <p:grpSp>
          <p:nvGrpSpPr>
            <p:cNvPr id="14380" name="Group 6"/>
            <p:cNvGrpSpPr>
              <a:grpSpLocks/>
            </p:cNvGrpSpPr>
            <p:nvPr/>
          </p:nvGrpSpPr>
          <p:grpSpPr bwMode="auto">
            <a:xfrm>
              <a:off x="2400" y="2880"/>
              <a:ext cx="96" cy="288"/>
              <a:chOff x="1584" y="2688"/>
              <a:chExt cx="96" cy="288"/>
            </a:xfrm>
          </p:grpSpPr>
          <p:sp>
            <p:nvSpPr>
              <p:cNvPr id="14402" name="AutoShape 7"/>
              <p:cNvSpPr>
                <a:spLocks noChangeArrowheads="1"/>
              </p:cNvSpPr>
              <p:nvPr/>
            </p:nvSpPr>
            <p:spPr bwMode="auto">
              <a:xfrm flipH="1" flipV="1">
                <a:off x="1602" y="2688"/>
                <a:ext cx="68" cy="1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82 w 21600"/>
                  <a:gd name="T13" fmla="*/ 2234 h 21600"/>
                  <a:gd name="T14" fmla="*/ 16518 w 21600"/>
                  <a:gd name="T15" fmla="*/ 135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nvGrpSpPr>
              <p:cNvPr id="14403" name="Group 8"/>
              <p:cNvGrpSpPr>
                <a:grpSpLocks/>
              </p:cNvGrpSpPr>
              <p:nvPr/>
            </p:nvGrpSpPr>
            <p:grpSpPr bwMode="auto">
              <a:xfrm>
                <a:off x="1584" y="2804"/>
                <a:ext cx="96" cy="172"/>
                <a:chOff x="1584" y="2804"/>
                <a:chExt cx="96" cy="210"/>
              </a:xfrm>
            </p:grpSpPr>
            <p:sp>
              <p:nvSpPr>
                <p:cNvPr id="14404" name="Line 9"/>
                <p:cNvSpPr>
                  <a:spLocks noChangeShapeType="1"/>
                </p:cNvSpPr>
                <p:nvPr/>
              </p:nvSpPr>
              <p:spPr bwMode="auto">
                <a:xfrm>
                  <a:off x="1632" y="2804"/>
                  <a:ext cx="0"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05" name="Rectangle 10"/>
                <p:cNvSpPr>
                  <a:spLocks noChangeArrowheads="1"/>
                </p:cNvSpPr>
                <p:nvPr/>
              </p:nvSpPr>
              <p:spPr bwMode="auto">
                <a:xfrm>
                  <a:off x="1584" y="2822"/>
                  <a:ext cx="9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grpSp>
        <p:grpSp>
          <p:nvGrpSpPr>
            <p:cNvPr id="14381" name="Group 11"/>
            <p:cNvGrpSpPr>
              <a:grpSpLocks/>
            </p:cNvGrpSpPr>
            <p:nvPr/>
          </p:nvGrpSpPr>
          <p:grpSpPr bwMode="auto">
            <a:xfrm>
              <a:off x="2160" y="2592"/>
              <a:ext cx="960" cy="1056"/>
              <a:chOff x="2160" y="2592"/>
              <a:chExt cx="960" cy="1056"/>
            </a:xfrm>
          </p:grpSpPr>
          <p:grpSp>
            <p:nvGrpSpPr>
              <p:cNvPr id="14387" name="Group 12"/>
              <p:cNvGrpSpPr>
                <a:grpSpLocks/>
              </p:cNvGrpSpPr>
              <p:nvPr/>
            </p:nvGrpSpPr>
            <p:grpSpPr bwMode="auto">
              <a:xfrm>
                <a:off x="2256" y="2592"/>
                <a:ext cx="864" cy="1056"/>
                <a:chOff x="2160" y="1920"/>
                <a:chExt cx="1008" cy="1200"/>
              </a:xfrm>
            </p:grpSpPr>
            <p:sp>
              <p:nvSpPr>
                <p:cNvPr id="14397" name="AutoShape 13"/>
                <p:cNvSpPr>
                  <a:spLocks noChangeArrowheads="1"/>
                </p:cNvSpPr>
                <p:nvPr/>
              </p:nvSpPr>
              <p:spPr bwMode="auto">
                <a:xfrm flipV="1">
                  <a:off x="3110" y="1920"/>
                  <a:ext cx="58" cy="58"/>
                </a:xfrm>
                <a:prstGeom prst="rtTriangle">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sp>
              <p:nvSpPr>
                <p:cNvPr id="14398" name="AutoShape 14"/>
                <p:cNvSpPr>
                  <a:spLocks/>
                </p:cNvSpPr>
                <p:nvPr/>
              </p:nvSpPr>
              <p:spPr bwMode="auto">
                <a:xfrm rot="5400000" flipH="1">
                  <a:off x="2585" y="2595"/>
                  <a:ext cx="100" cy="950"/>
                </a:xfrm>
                <a:prstGeom prst="leftBracket">
                  <a:avLst>
                    <a:gd name="adj" fmla="val 79167"/>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sp>
              <p:nvSpPr>
                <p:cNvPr id="14399" name="Line 15"/>
                <p:cNvSpPr>
                  <a:spLocks noChangeShapeType="1"/>
                </p:cNvSpPr>
                <p:nvPr/>
              </p:nvSpPr>
              <p:spPr bwMode="auto">
                <a:xfrm>
                  <a:off x="2160" y="1920"/>
                  <a:ext cx="0" cy="11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00" name="Line 16"/>
                <p:cNvSpPr>
                  <a:spLocks noChangeShapeType="1"/>
                </p:cNvSpPr>
                <p:nvPr/>
              </p:nvSpPr>
              <p:spPr bwMode="auto">
                <a:xfrm>
                  <a:off x="3110" y="1920"/>
                  <a:ext cx="0" cy="11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01" name="Line 17"/>
                <p:cNvSpPr>
                  <a:spLocks noChangeShapeType="1"/>
                </p:cNvSpPr>
                <p:nvPr/>
              </p:nvSpPr>
              <p:spPr bwMode="auto">
                <a:xfrm>
                  <a:off x="2160" y="1920"/>
                  <a:ext cx="9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4388" name="Group 18"/>
              <p:cNvGrpSpPr>
                <a:grpSpLocks/>
              </p:cNvGrpSpPr>
              <p:nvPr/>
            </p:nvGrpSpPr>
            <p:grpSpPr bwMode="auto">
              <a:xfrm>
                <a:off x="2160" y="2592"/>
                <a:ext cx="624" cy="912"/>
                <a:chOff x="2160" y="2592"/>
                <a:chExt cx="624" cy="912"/>
              </a:xfrm>
            </p:grpSpPr>
            <p:grpSp>
              <p:nvGrpSpPr>
                <p:cNvPr id="14389" name="Group 19"/>
                <p:cNvGrpSpPr>
                  <a:grpSpLocks/>
                </p:cNvGrpSpPr>
                <p:nvPr/>
              </p:nvGrpSpPr>
              <p:grpSpPr bwMode="auto">
                <a:xfrm>
                  <a:off x="2256" y="2592"/>
                  <a:ext cx="528" cy="912"/>
                  <a:chOff x="2256" y="2592"/>
                  <a:chExt cx="528" cy="912"/>
                </a:xfrm>
              </p:grpSpPr>
              <p:grpSp>
                <p:nvGrpSpPr>
                  <p:cNvPr id="14392" name="Group 20"/>
                  <p:cNvGrpSpPr>
                    <a:grpSpLocks/>
                  </p:cNvGrpSpPr>
                  <p:nvPr/>
                </p:nvGrpSpPr>
                <p:grpSpPr bwMode="auto">
                  <a:xfrm>
                    <a:off x="2256" y="2592"/>
                    <a:ext cx="288" cy="576"/>
                    <a:chOff x="2256" y="2592"/>
                    <a:chExt cx="288" cy="576"/>
                  </a:xfrm>
                </p:grpSpPr>
                <p:sp>
                  <p:nvSpPr>
                    <p:cNvPr id="14395" name="Line 21"/>
                    <p:cNvSpPr>
                      <a:spLocks noChangeShapeType="1"/>
                    </p:cNvSpPr>
                    <p:nvPr/>
                  </p:nvSpPr>
                  <p:spPr bwMode="auto">
                    <a:xfrm>
                      <a:off x="2256" y="2592"/>
                      <a:ext cx="96"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96" name="Line 22"/>
                    <p:cNvSpPr>
                      <a:spLocks noChangeShapeType="1"/>
                    </p:cNvSpPr>
                    <p:nvPr/>
                  </p:nvSpPr>
                  <p:spPr bwMode="auto">
                    <a:xfrm>
                      <a:off x="2352" y="3168"/>
                      <a:ext cx="19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393" name="Line 23"/>
                  <p:cNvSpPr>
                    <a:spLocks noChangeShapeType="1"/>
                  </p:cNvSpPr>
                  <p:nvPr/>
                </p:nvSpPr>
                <p:spPr bwMode="auto">
                  <a:xfrm>
                    <a:off x="2544" y="3168"/>
                    <a:ext cx="48" cy="33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94" name="Line 24"/>
                  <p:cNvSpPr>
                    <a:spLocks noChangeShapeType="1"/>
                  </p:cNvSpPr>
                  <p:nvPr/>
                </p:nvSpPr>
                <p:spPr bwMode="auto">
                  <a:xfrm>
                    <a:off x="2592" y="3504"/>
                    <a:ext cx="19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390" name="Line 25"/>
                <p:cNvSpPr>
                  <a:spLocks noChangeShapeType="1"/>
                </p:cNvSpPr>
                <p:nvPr/>
              </p:nvSpPr>
              <p:spPr bwMode="auto">
                <a:xfrm flipH="1">
                  <a:off x="2208" y="2592"/>
                  <a:ext cx="48" cy="38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91" name="Oval 26"/>
                <p:cNvSpPr>
                  <a:spLocks noChangeArrowheads="1"/>
                </p:cNvSpPr>
                <p:nvPr/>
              </p:nvSpPr>
              <p:spPr bwMode="auto">
                <a:xfrm>
                  <a:off x="2160" y="2928"/>
                  <a:ext cx="48" cy="48"/>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grpSp>
        <p:grpSp>
          <p:nvGrpSpPr>
            <p:cNvPr id="14382" name="Group 27"/>
            <p:cNvGrpSpPr>
              <a:grpSpLocks/>
            </p:cNvGrpSpPr>
            <p:nvPr/>
          </p:nvGrpSpPr>
          <p:grpSpPr bwMode="auto">
            <a:xfrm>
              <a:off x="2640" y="3216"/>
              <a:ext cx="96" cy="288"/>
              <a:chOff x="1584" y="2688"/>
              <a:chExt cx="96" cy="288"/>
            </a:xfrm>
          </p:grpSpPr>
          <p:sp>
            <p:nvSpPr>
              <p:cNvPr id="14383" name="AutoShape 28"/>
              <p:cNvSpPr>
                <a:spLocks noChangeArrowheads="1"/>
              </p:cNvSpPr>
              <p:nvPr/>
            </p:nvSpPr>
            <p:spPr bwMode="auto">
              <a:xfrm flipH="1" flipV="1">
                <a:off x="1602" y="2688"/>
                <a:ext cx="68" cy="1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82 w 21600"/>
                  <a:gd name="T13" fmla="*/ 2234 h 21600"/>
                  <a:gd name="T14" fmla="*/ 16518 w 21600"/>
                  <a:gd name="T15" fmla="*/ 135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nvGrpSpPr>
              <p:cNvPr id="14384" name="Group 29"/>
              <p:cNvGrpSpPr>
                <a:grpSpLocks/>
              </p:cNvGrpSpPr>
              <p:nvPr/>
            </p:nvGrpSpPr>
            <p:grpSpPr bwMode="auto">
              <a:xfrm>
                <a:off x="1584" y="2804"/>
                <a:ext cx="96" cy="172"/>
                <a:chOff x="1584" y="2804"/>
                <a:chExt cx="96" cy="210"/>
              </a:xfrm>
            </p:grpSpPr>
            <p:sp>
              <p:nvSpPr>
                <p:cNvPr id="14385" name="Line 30"/>
                <p:cNvSpPr>
                  <a:spLocks noChangeShapeType="1"/>
                </p:cNvSpPr>
                <p:nvPr/>
              </p:nvSpPr>
              <p:spPr bwMode="auto">
                <a:xfrm>
                  <a:off x="1632" y="2804"/>
                  <a:ext cx="0"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6" name="Rectangle 31"/>
                <p:cNvSpPr>
                  <a:spLocks noChangeArrowheads="1"/>
                </p:cNvSpPr>
                <p:nvPr/>
              </p:nvSpPr>
              <p:spPr bwMode="auto">
                <a:xfrm>
                  <a:off x="1584" y="2822"/>
                  <a:ext cx="9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grpSp>
      </p:grpSp>
      <p:grpSp>
        <p:nvGrpSpPr>
          <p:cNvPr id="14357" name="Group 32"/>
          <p:cNvGrpSpPr>
            <a:grpSpLocks/>
          </p:cNvGrpSpPr>
          <p:nvPr/>
        </p:nvGrpSpPr>
        <p:grpSpPr bwMode="auto">
          <a:xfrm>
            <a:off x="9053266" y="1627978"/>
            <a:ext cx="1203325" cy="762000"/>
            <a:chOff x="3561" y="2495"/>
            <a:chExt cx="758" cy="480"/>
          </a:xfrm>
        </p:grpSpPr>
        <p:grpSp>
          <p:nvGrpSpPr>
            <p:cNvPr id="14373" name="Group 33"/>
            <p:cNvGrpSpPr>
              <a:grpSpLocks/>
            </p:cNvGrpSpPr>
            <p:nvPr/>
          </p:nvGrpSpPr>
          <p:grpSpPr bwMode="auto">
            <a:xfrm>
              <a:off x="3561" y="2571"/>
              <a:ext cx="758" cy="378"/>
              <a:chOff x="3561" y="2571"/>
              <a:chExt cx="758" cy="378"/>
            </a:xfrm>
          </p:grpSpPr>
          <p:sp>
            <p:nvSpPr>
              <p:cNvPr id="14375" name="Rectangle 34"/>
              <p:cNvSpPr>
                <a:spLocks noChangeArrowheads="1"/>
              </p:cNvSpPr>
              <p:nvPr/>
            </p:nvSpPr>
            <p:spPr bwMode="auto">
              <a:xfrm rot="-5400000">
                <a:off x="3550" y="2682"/>
                <a:ext cx="166" cy="144"/>
              </a:xfrm>
              <a:prstGeom prst="rect">
                <a:avLst/>
              </a:prstGeom>
              <a:solidFill>
                <a:schemeClr val="folHlink">
                  <a:alpha val="50195"/>
                </a:schemeClr>
              </a:solidFill>
              <a:ln w="9525">
                <a:solidFill>
                  <a:schemeClr val="bg1"/>
                </a:solidFill>
                <a:miter lim="800000"/>
                <a:headEnd/>
                <a:tailEnd/>
              </a:ln>
            </p:spPr>
            <p:txBody>
              <a:bodyPr vert="eaVert"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nvGrpSpPr>
              <p:cNvPr id="14376" name="Group 35"/>
              <p:cNvGrpSpPr>
                <a:grpSpLocks/>
              </p:cNvGrpSpPr>
              <p:nvPr/>
            </p:nvGrpSpPr>
            <p:grpSpPr bwMode="auto">
              <a:xfrm rot="-5400000">
                <a:off x="3820" y="2449"/>
                <a:ext cx="378" cy="621"/>
                <a:chOff x="2448" y="1875"/>
                <a:chExt cx="378" cy="621"/>
              </a:xfrm>
            </p:grpSpPr>
            <p:sp>
              <p:nvSpPr>
                <p:cNvPr id="14378" name="Oval 36"/>
                <p:cNvSpPr>
                  <a:spLocks noChangeArrowheads="1"/>
                </p:cNvSpPr>
                <p:nvPr/>
              </p:nvSpPr>
              <p:spPr bwMode="auto">
                <a:xfrm>
                  <a:off x="2448" y="1875"/>
                  <a:ext cx="378" cy="224"/>
                </a:xfrm>
                <a:prstGeom prst="ellipse">
                  <a:avLst/>
                </a:prstGeom>
                <a:solidFill>
                  <a:schemeClr val="folHlink">
                    <a:alpha val="50195"/>
                  </a:schemeClr>
                </a:solidFill>
                <a:ln w="9525">
                  <a:solidFill>
                    <a:schemeClr val="bg1"/>
                  </a:solidFill>
                  <a:round/>
                  <a:headEnd/>
                  <a:tailEnd/>
                </a:ln>
              </p:spPr>
              <p:txBody>
                <a:bodyPr vert="eaVert"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sp>
              <p:nvSpPr>
                <p:cNvPr id="14379" name="Rectangle 37"/>
                <p:cNvSpPr>
                  <a:spLocks noChangeArrowheads="1"/>
                </p:cNvSpPr>
                <p:nvPr/>
              </p:nvSpPr>
              <p:spPr bwMode="auto">
                <a:xfrm>
                  <a:off x="2448" y="1999"/>
                  <a:ext cx="378" cy="497"/>
                </a:xfrm>
                <a:prstGeom prst="rect">
                  <a:avLst/>
                </a:prstGeom>
                <a:solidFill>
                  <a:schemeClr val="folHlink">
                    <a:alpha val="50195"/>
                  </a:schemeClr>
                </a:solidFill>
                <a:ln w="9525">
                  <a:solidFill>
                    <a:schemeClr val="bg1"/>
                  </a:solidFill>
                  <a:miter lim="800000"/>
                  <a:headEnd/>
                  <a:tailEnd/>
                </a:ln>
              </p:spPr>
              <p:txBody>
                <a:bodyPr vert="eaVert"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sp>
            <p:nvSpPr>
              <p:cNvPr id="14377" name="Line 38"/>
              <p:cNvSpPr>
                <a:spLocks noChangeShapeType="1"/>
              </p:cNvSpPr>
              <p:nvPr/>
            </p:nvSpPr>
            <p:spPr bwMode="auto">
              <a:xfrm>
                <a:off x="3896" y="2918"/>
                <a:ext cx="3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374" name="Text Box 39"/>
            <p:cNvSpPr txBox="1">
              <a:spLocks noChangeArrowheads="1"/>
            </p:cNvSpPr>
            <p:nvPr/>
          </p:nvSpPr>
          <p:spPr bwMode="auto">
            <a:xfrm rot="-5400000">
              <a:off x="3801" y="2591"/>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kumimoji="1" lang="en-US" altLang="zh-CN" sz="2400">
                  <a:solidFill>
                    <a:schemeClr val="bg1"/>
                  </a:solidFill>
                  <a:latin typeface="Times New Roman" panose="02020603050405020304" pitchFamily="18" charset="0"/>
                  <a:ea typeface="宋体" panose="02010600030101010101" pitchFamily="2" charset="-122"/>
                </a:rPr>
                <a:t>CO</a:t>
              </a:r>
              <a:r>
                <a:rPr kumimoji="1" lang="en-US" altLang="zh-CN" sz="2400" baseline="-25000">
                  <a:solidFill>
                    <a:schemeClr val="bg1"/>
                  </a:solidFill>
                  <a:latin typeface="Times New Roman" panose="02020603050405020304" pitchFamily="18" charset="0"/>
                  <a:ea typeface="宋体" panose="02010600030101010101" pitchFamily="2" charset="-122"/>
                </a:rPr>
                <a:t>2</a:t>
              </a:r>
              <a:endParaRPr kumimoji="1" lang="en-US" altLang="zh-CN" sz="2400">
                <a:solidFill>
                  <a:schemeClr val="bg1"/>
                </a:solidFill>
                <a:latin typeface="Times New Roman" panose="02020603050405020304" pitchFamily="18" charset="0"/>
                <a:ea typeface="宋体" panose="02010600030101010101" pitchFamily="2" charset="-122"/>
              </a:endParaRPr>
            </a:p>
          </p:txBody>
        </p:sp>
      </p:grpSp>
      <p:sp>
        <p:nvSpPr>
          <p:cNvPr id="260136" name="Freeform 40"/>
          <p:cNvSpPr>
            <a:spLocks/>
          </p:cNvSpPr>
          <p:nvPr/>
        </p:nvSpPr>
        <p:spPr bwMode="auto">
          <a:xfrm>
            <a:off x="8824663" y="2085181"/>
            <a:ext cx="228600" cy="1768475"/>
          </a:xfrm>
          <a:custGeom>
            <a:avLst/>
            <a:gdLst>
              <a:gd name="T0" fmla="*/ 2147483646 w 135"/>
              <a:gd name="T1" fmla="*/ 0 h 1044"/>
              <a:gd name="T2" fmla="*/ 2147483646 w 135"/>
              <a:gd name="T3" fmla="*/ 2147483646 h 1044"/>
              <a:gd name="T4" fmla="*/ 2147483646 w 135"/>
              <a:gd name="T5" fmla="*/ 2147483646 h 1044"/>
              <a:gd name="T6" fmla="*/ 2147483646 w 135"/>
              <a:gd name="T7" fmla="*/ 2147483646 h 1044"/>
              <a:gd name="T8" fmla="*/ 0 w 135"/>
              <a:gd name="T9" fmla="*/ 2147483646 h 1044"/>
              <a:gd name="T10" fmla="*/ 2147483646 w 135"/>
              <a:gd name="T11" fmla="*/ 2147483646 h 1044"/>
              <a:gd name="T12" fmla="*/ 2147483646 w 135"/>
              <a:gd name="T13" fmla="*/ 2147483646 h 1044"/>
              <a:gd name="T14" fmla="*/ 2147483646 w 135"/>
              <a:gd name="T15" fmla="*/ 2147483646 h 1044"/>
              <a:gd name="T16" fmla="*/ 2147483646 w 135"/>
              <a:gd name="T17" fmla="*/ 0 h 1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044"/>
              <a:gd name="T29" fmla="*/ 135 w 135"/>
              <a:gd name="T30" fmla="*/ 1044 h 1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044">
                <a:moveTo>
                  <a:pt x="104" y="0"/>
                </a:moveTo>
                <a:cubicBezTo>
                  <a:pt x="100" y="17"/>
                  <a:pt x="98" y="35"/>
                  <a:pt x="93" y="52"/>
                </a:cubicBezTo>
                <a:cubicBezTo>
                  <a:pt x="87" y="73"/>
                  <a:pt x="73" y="114"/>
                  <a:pt x="73" y="114"/>
                </a:cubicBezTo>
                <a:cubicBezTo>
                  <a:pt x="56" y="307"/>
                  <a:pt x="52" y="501"/>
                  <a:pt x="21" y="693"/>
                </a:cubicBezTo>
                <a:cubicBezTo>
                  <a:pt x="19" y="743"/>
                  <a:pt x="0" y="906"/>
                  <a:pt x="0" y="983"/>
                </a:cubicBezTo>
                <a:lnTo>
                  <a:pt x="39" y="1044"/>
                </a:lnTo>
                <a:lnTo>
                  <a:pt x="135" y="996"/>
                </a:lnTo>
                <a:lnTo>
                  <a:pt x="135" y="84"/>
                </a:lnTo>
                <a:lnTo>
                  <a:pt x="104" y="0"/>
                </a:ln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260137" name="AutoShape 41"/>
          <p:cNvSpPr>
            <a:spLocks noChangeArrowheads="1"/>
          </p:cNvSpPr>
          <p:nvPr/>
        </p:nvSpPr>
        <p:spPr bwMode="auto">
          <a:xfrm>
            <a:off x="7757863" y="3685378"/>
            <a:ext cx="1219200" cy="152400"/>
          </a:xfrm>
          <a:prstGeom prst="flowChartTerminator">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nvGrpSpPr>
          <p:cNvPr id="15" name="Group 42"/>
          <p:cNvGrpSpPr>
            <a:grpSpLocks/>
          </p:cNvGrpSpPr>
          <p:nvPr/>
        </p:nvGrpSpPr>
        <p:grpSpPr bwMode="auto">
          <a:xfrm>
            <a:off x="7773741" y="3091656"/>
            <a:ext cx="1247775" cy="638175"/>
            <a:chOff x="2794" y="3418"/>
            <a:chExt cx="786" cy="402"/>
          </a:xfrm>
        </p:grpSpPr>
        <p:sp>
          <p:nvSpPr>
            <p:cNvPr id="14371" name="AutoShape 43"/>
            <p:cNvSpPr>
              <a:spLocks noChangeArrowheads="1"/>
            </p:cNvSpPr>
            <p:nvPr/>
          </p:nvSpPr>
          <p:spPr bwMode="auto">
            <a:xfrm flipH="1" flipV="1">
              <a:off x="3120" y="3418"/>
              <a:ext cx="144" cy="16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81 h 21600"/>
                <a:gd name="T14" fmla="*/ 16500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solidFill>
              <a:miter lim="800000"/>
              <a:headEnd/>
              <a:tailEnd/>
            </a:ln>
          </p:spPr>
          <p:txBody>
            <a:bodyPr wrap="none" anchor="ctr"/>
            <a:lstStyle/>
            <a:p>
              <a:endParaRPr lang="zh-CN" altLang="en-US"/>
            </a:p>
          </p:txBody>
        </p:sp>
        <p:sp>
          <p:nvSpPr>
            <p:cNvPr id="14372" name="Rectangle 44"/>
            <p:cNvSpPr>
              <a:spLocks noChangeArrowheads="1"/>
            </p:cNvSpPr>
            <p:nvPr/>
          </p:nvSpPr>
          <p:spPr bwMode="auto">
            <a:xfrm>
              <a:off x="2794" y="3436"/>
              <a:ext cx="786" cy="384"/>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grpSp>
        <p:nvGrpSpPr>
          <p:cNvPr id="16" name="Group 45"/>
          <p:cNvGrpSpPr>
            <a:grpSpLocks/>
          </p:cNvGrpSpPr>
          <p:nvPr/>
        </p:nvGrpSpPr>
        <p:grpSpPr bwMode="auto">
          <a:xfrm>
            <a:off x="7773738" y="2443953"/>
            <a:ext cx="1219200" cy="609600"/>
            <a:chOff x="2792" y="3072"/>
            <a:chExt cx="768" cy="384"/>
          </a:xfrm>
        </p:grpSpPr>
        <p:sp>
          <p:nvSpPr>
            <p:cNvPr id="14369" name="AutoShape 46"/>
            <p:cNvSpPr>
              <a:spLocks noChangeArrowheads="1"/>
            </p:cNvSpPr>
            <p:nvPr/>
          </p:nvSpPr>
          <p:spPr bwMode="auto">
            <a:xfrm flipH="1" flipV="1">
              <a:off x="2900" y="3072"/>
              <a:ext cx="124" cy="17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52 w 21600"/>
                <a:gd name="T13" fmla="*/ 2234 h 21600"/>
                <a:gd name="T14" fmla="*/ 16548 w 21600"/>
                <a:gd name="T15" fmla="*/ 13655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370" name="Rectangle 47"/>
            <p:cNvSpPr>
              <a:spLocks noChangeArrowheads="1"/>
            </p:cNvSpPr>
            <p:nvPr/>
          </p:nvSpPr>
          <p:spPr bwMode="auto">
            <a:xfrm>
              <a:off x="2792" y="3072"/>
              <a:ext cx="768" cy="384"/>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grpSp>
        <p:nvGrpSpPr>
          <p:cNvPr id="17" name="Group 48"/>
          <p:cNvGrpSpPr>
            <a:grpSpLocks/>
          </p:cNvGrpSpPr>
          <p:nvPr/>
        </p:nvGrpSpPr>
        <p:grpSpPr bwMode="auto">
          <a:xfrm rot="-5400000">
            <a:off x="9289801" y="1407318"/>
            <a:ext cx="762000" cy="1203325"/>
            <a:chOff x="2928" y="2054"/>
            <a:chExt cx="480" cy="758"/>
          </a:xfrm>
          <a:solidFill>
            <a:schemeClr val="tx1">
              <a:lumMod val="20000"/>
              <a:lumOff val="80000"/>
            </a:schemeClr>
          </a:solidFill>
        </p:grpSpPr>
        <p:sp>
          <p:nvSpPr>
            <p:cNvPr id="14363" name="Rectangle 49"/>
            <p:cNvSpPr>
              <a:spLocks noChangeArrowheads="1"/>
            </p:cNvSpPr>
            <p:nvPr/>
          </p:nvSpPr>
          <p:spPr bwMode="auto">
            <a:xfrm>
              <a:off x="3066" y="2054"/>
              <a:ext cx="166" cy="144"/>
            </a:xfrm>
            <a:prstGeom prst="rect">
              <a:avLst/>
            </a:prstGeom>
            <a:grpFill/>
            <a:ln w="9525">
              <a:solidFill>
                <a:schemeClr val="bg1"/>
              </a:solidFill>
              <a:miter lim="800000"/>
              <a:headEnd/>
              <a:tailEnd/>
            </a:ln>
          </p:spPr>
          <p:txBody>
            <a:bodyPr vert="eaVert"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nvGrpSpPr>
            <p:cNvPr id="14364" name="Group 50"/>
            <p:cNvGrpSpPr>
              <a:grpSpLocks/>
            </p:cNvGrpSpPr>
            <p:nvPr/>
          </p:nvGrpSpPr>
          <p:grpSpPr bwMode="auto">
            <a:xfrm>
              <a:off x="2954" y="2191"/>
              <a:ext cx="378" cy="621"/>
              <a:chOff x="2448" y="1875"/>
              <a:chExt cx="378" cy="621"/>
            </a:xfrm>
            <a:grpFill/>
          </p:grpSpPr>
          <p:sp>
            <p:nvSpPr>
              <p:cNvPr id="14367" name="Oval 51"/>
              <p:cNvSpPr>
                <a:spLocks noChangeArrowheads="1"/>
              </p:cNvSpPr>
              <p:nvPr/>
            </p:nvSpPr>
            <p:spPr bwMode="auto">
              <a:xfrm>
                <a:off x="2448" y="1875"/>
                <a:ext cx="378" cy="224"/>
              </a:xfrm>
              <a:prstGeom prst="ellipse">
                <a:avLst/>
              </a:prstGeom>
              <a:grpFill/>
              <a:ln w="9525">
                <a:solidFill>
                  <a:schemeClr val="bg1"/>
                </a:solidFill>
                <a:round/>
                <a:headEnd/>
                <a:tailEnd/>
              </a:ln>
            </p:spPr>
            <p:txBody>
              <a:bodyPr vert="eaVert"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sp>
            <p:nvSpPr>
              <p:cNvPr id="14368" name="Rectangle 52"/>
              <p:cNvSpPr>
                <a:spLocks noChangeArrowheads="1"/>
              </p:cNvSpPr>
              <p:nvPr/>
            </p:nvSpPr>
            <p:spPr bwMode="auto">
              <a:xfrm>
                <a:off x="2448" y="1999"/>
                <a:ext cx="378" cy="497"/>
              </a:xfrm>
              <a:prstGeom prst="rect">
                <a:avLst/>
              </a:prstGeom>
              <a:grpFill/>
              <a:ln w="9525">
                <a:solidFill>
                  <a:schemeClr val="bg1"/>
                </a:solidFill>
                <a:miter lim="800000"/>
                <a:headEnd/>
                <a:tailEnd/>
              </a:ln>
            </p:spPr>
            <p:txBody>
              <a:bodyPr vert="eaVert" wrap="none" anchor="ct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sz="1800">
                  <a:solidFill>
                    <a:schemeClr val="tx1"/>
                  </a:solidFill>
                  <a:latin typeface="Arial" panose="020B0604020202020204" pitchFamily="34" charset="0"/>
                  <a:ea typeface="宋体" panose="02010600030101010101" pitchFamily="2" charset="-122"/>
                </a:endParaRPr>
              </a:p>
            </p:txBody>
          </p:sp>
        </p:grpSp>
        <p:sp>
          <p:nvSpPr>
            <p:cNvPr id="14365" name="Text Box 53"/>
            <p:cNvSpPr txBox="1">
              <a:spLocks noChangeArrowheads="1"/>
            </p:cNvSpPr>
            <p:nvPr/>
          </p:nvSpPr>
          <p:spPr bwMode="auto">
            <a:xfrm>
              <a:off x="2928" y="2390"/>
              <a:ext cx="480" cy="2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kumimoji="1" lang="en-US" altLang="zh-CN" sz="2400" dirty="0">
                  <a:solidFill>
                    <a:srgbClr val="000000"/>
                  </a:solidFill>
                  <a:latin typeface="Times New Roman" panose="02020603050405020304" pitchFamily="18" charset="0"/>
                  <a:ea typeface="宋体" panose="02010600030101010101" pitchFamily="2" charset="-122"/>
                </a:rPr>
                <a:t>CO</a:t>
              </a:r>
              <a:r>
                <a:rPr kumimoji="1" lang="en-US" altLang="zh-CN" sz="2400" baseline="-25000" dirty="0">
                  <a:solidFill>
                    <a:srgbClr val="000000"/>
                  </a:solidFill>
                  <a:latin typeface="Times New Roman" panose="02020603050405020304" pitchFamily="18" charset="0"/>
                  <a:ea typeface="宋体" panose="02010600030101010101" pitchFamily="2" charset="-122"/>
                </a:rPr>
                <a:t>2</a:t>
              </a:r>
              <a:endParaRPr kumimoji="1" lang="en-US" altLang="zh-CN" sz="2400" dirty="0">
                <a:solidFill>
                  <a:srgbClr val="000000"/>
                </a:solidFill>
                <a:latin typeface="Times New Roman" panose="02020603050405020304" pitchFamily="18" charset="0"/>
                <a:ea typeface="宋体" panose="02010600030101010101" pitchFamily="2" charset="-122"/>
              </a:endParaRPr>
            </a:p>
          </p:txBody>
        </p:sp>
        <p:sp>
          <p:nvSpPr>
            <p:cNvPr id="14366" name="Line 54"/>
            <p:cNvSpPr>
              <a:spLocks noChangeShapeType="1"/>
            </p:cNvSpPr>
            <p:nvPr/>
          </p:nvSpPr>
          <p:spPr bwMode="auto">
            <a:xfrm rot="5400000">
              <a:off x="2817" y="2557"/>
              <a:ext cx="336" cy="0"/>
            </a:xfrm>
            <a:prstGeom prst="line">
              <a:avLst/>
            </a:prstGeom>
            <a:grpFill/>
            <a:ln w="9525">
              <a:solidFill>
                <a:schemeClr val="bg1"/>
              </a:solidFill>
              <a:round/>
              <a:headEnd/>
              <a:tailEnd/>
            </a:ln>
            <a:extLst/>
          </p:spPr>
          <p:txBody>
            <a:bodyPr wrap="none" anchor="ctr"/>
            <a:lstStyle/>
            <a:p>
              <a:endParaRPr lang="zh-CN" altLang="en-US"/>
            </a:p>
          </p:txBody>
        </p:sp>
      </p:grpSp>
      <p:graphicFrame>
        <p:nvGraphicFramePr>
          <p:cNvPr id="61" name="表格 60"/>
          <p:cNvGraphicFramePr>
            <a:graphicFrameLocks noGrp="1"/>
          </p:cNvGraphicFramePr>
          <p:nvPr>
            <p:extLst>
              <p:ext uri="{D42A27DB-BD31-4B8C-83A1-F6EECF244321}">
                <p14:modId xmlns:p14="http://schemas.microsoft.com/office/powerpoint/2010/main" val="364131945"/>
              </p:ext>
            </p:extLst>
          </p:nvPr>
        </p:nvGraphicFramePr>
        <p:xfrm>
          <a:off x="1983191" y="4432136"/>
          <a:ext cx="8361454" cy="1771746"/>
        </p:xfrm>
        <a:graphic>
          <a:graphicData uri="http://schemas.openxmlformats.org/drawingml/2006/table">
            <a:tbl>
              <a:tblPr firstRow="1" bandRow="1">
                <a:tableStyleId>{5C22544A-7EE6-4342-B048-85BDC9FD1C3A}</a:tableStyleId>
              </a:tblPr>
              <a:tblGrid>
                <a:gridCol w="4180727"/>
                <a:gridCol w="4180727"/>
              </a:tblGrid>
              <a:tr h="693292">
                <a:tc>
                  <a:txBody>
                    <a:bodyPr/>
                    <a:lstStyle/>
                    <a:p>
                      <a:pPr algn="ctr"/>
                      <a:r>
                        <a:rPr lang="zh-CN" altLang="en-US" sz="2500" b="0" dirty="0" smtClean="0">
                          <a:latin typeface="微软雅黑" panose="020B0503020204020204" pitchFamily="34" charset="-122"/>
                          <a:ea typeface="微软雅黑" panose="020B0503020204020204" pitchFamily="34" charset="-122"/>
                        </a:rPr>
                        <a:t>实验现象</a:t>
                      </a:r>
                      <a:endParaRPr lang="zh-CN" altLang="en-US" sz="2500" b="0" dirty="0">
                        <a:latin typeface="微软雅黑" panose="020B0503020204020204" pitchFamily="34" charset="-122"/>
                        <a:ea typeface="微软雅黑" panose="020B0503020204020204" pitchFamily="34" charset="-122"/>
                      </a:endParaRPr>
                    </a:p>
                  </a:txBody>
                  <a:tcPr marL="80352" marR="80352" marT="40176" marB="40176" anchor="ctr"/>
                </a:tc>
                <a:tc>
                  <a:txBody>
                    <a:bodyPr/>
                    <a:lstStyle/>
                    <a:p>
                      <a:pPr marL="0" algn="ctr" defTabSz="914400" rtl="0" eaLnBrk="1" latinLnBrk="0" hangingPunct="1"/>
                      <a:r>
                        <a:rPr lang="zh-CN" altLang="en-US" sz="2500" b="0" kern="1200" dirty="0" smtClean="0">
                          <a:latin typeface="微软雅黑" panose="020B0503020204020204" pitchFamily="34" charset="-122"/>
                          <a:ea typeface="微软雅黑" panose="020B0503020204020204" pitchFamily="34" charset="-122"/>
                        </a:rPr>
                        <a:t>实验结果</a:t>
                      </a:r>
                      <a:endParaRPr lang="zh-CN" altLang="en-US" sz="2500" b="0" kern="1200" dirty="0">
                        <a:solidFill>
                          <a:schemeClr val="lt1"/>
                        </a:solidFill>
                        <a:latin typeface="微软雅黑" panose="020B0503020204020204" pitchFamily="34" charset="-122"/>
                        <a:ea typeface="微软雅黑" panose="020B0503020204020204" pitchFamily="34" charset="-122"/>
                        <a:cs typeface="+mn-cs"/>
                      </a:endParaRPr>
                    </a:p>
                  </a:txBody>
                  <a:tcPr marL="80352" marR="80352" marT="40176" marB="40176" anchor="ctr"/>
                </a:tc>
              </a:tr>
              <a:tr h="10784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2500" kern="1200" dirty="0">
                        <a:solidFill>
                          <a:srgbClr val="000000"/>
                        </a:solidFill>
                        <a:latin typeface="微软雅黑" panose="020B0503020204020204" pitchFamily="34" charset="-122"/>
                        <a:ea typeface="微软雅黑" panose="020B0503020204020204" pitchFamily="34" charset="-122"/>
                        <a:cs typeface="+mn-cs"/>
                      </a:endParaRPr>
                    </a:p>
                  </a:txBody>
                  <a:tcPr marL="80352" marR="80352" marT="40176" marB="40176" anchor="ctr"/>
                </a:tc>
                <a:tc>
                  <a:txBody>
                    <a:bodyPr/>
                    <a:lstStyle/>
                    <a:p>
                      <a:pPr algn="ctr"/>
                      <a:endParaRPr lang="zh-CN" altLang="en-US" sz="2500" kern="1200" dirty="0">
                        <a:solidFill>
                          <a:srgbClr val="000000"/>
                        </a:solidFill>
                        <a:latin typeface="微软雅黑" panose="020B0503020204020204" pitchFamily="34" charset="-122"/>
                        <a:ea typeface="微软雅黑" panose="020B0503020204020204" pitchFamily="34" charset="-122"/>
                        <a:cs typeface="+mn-cs"/>
                      </a:endParaRPr>
                    </a:p>
                  </a:txBody>
                  <a:tcPr marL="80352" marR="80352" marT="40176" marB="40176" anchor="ctr"/>
                </a:tc>
              </a:tr>
            </a:tbl>
          </a:graphicData>
        </a:graphic>
      </p:graphicFrame>
      <p:sp>
        <p:nvSpPr>
          <p:cNvPr id="2" name="文本框 1"/>
          <p:cNvSpPr txBox="1"/>
          <p:nvPr/>
        </p:nvSpPr>
        <p:spPr>
          <a:xfrm>
            <a:off x="2050777" y="5169457"/>
            <a:ext cx="3871494" cy="954107"/>
          </a:xfrm>
          <a:prstGeom prst="rect">
            <a:avLst/>
          </a:prstGeom>
          <a:noFill/>
        </p:spPr>
        <p:txBody>
          <a:bodyPr wrap="square" rtlCol="0">
            <a:spAutoFit/>
          </a:bodyPr>
          <a:lstStyle/>
          <a:p>
            <a:pPr algn="ctr" eaLnBrk="1" fontAlgn="auto" hangingPunct="1">
              <a:spcBef>
                <a:spcPts val="0"/>
              </a:spcBef>
              <a:spcAft>
                <a:spcPts val="0"/>
              </a:spcAft>
              <a:defRPr/>
            </a:pPr>
            <a:r>
              <a:rPr lang="zh-CN" altLang="en-US" sz="2800" dirty="0">
                <a:solidFill>
                  <a:srgbClr val="000000"/>
                </a:solidFill>
                <a:latin typeface="微软雅黑" panose="020B0503020204020204" pitchFamily="34" charset="-122"/>
                <a:ea typeface="微软雅黑" panose="020B0503020204020204" pitchFamily="34" charset="-122"/>
              </a:rPr>
              <a:t>低处蜡烛先熄灭</a:t>
            </a:r>
            <a:endParaRPr lang="en-US" altLang="zh-CN" sz="2800" dirty="0">
              <a:solidFill>
                <a:srgbClr val="000000"/>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800" dirty="0">
                <a:solidFill>
                  <a:srgbClr val="000000"/>
                </a:solidFill>
                <a:latin typeface="微软雅黑" panose="020B0503020204020204" pitchFamily="34" charset="-122"/>
                <a:ea typeface="微软雅黑" panose="020B0503020204020204" pitchFamily="34" charset="-122"/>
              </a:rPr>
              <a:t>一会儿高处蜡烛也熄灭</a:t>
            </a:r>
          </a:p>
        </p:txBody>
      </p:sp>
      <p:sp>
        <p:nvSpPr>
          <p:cNvPr id="63" name="文本框 62"/>
          <p:cNvSpPr txBox="1"/>
          <p:nvPr/>
        </p:nvSpPr>
        <p:spPr>
          <a:xfrm>
            <a:off x="6891187" y="5230840"/>
            <a:ext cx="2592288" cy="954107"/>
          </a:xfrm>
          <a:prstGeom prst="rect">
            <a:avLst/>
          </a:prstGeom>
          <a:noFill/>
        </p:spPr>
        <p:txBody>
          <a:bodyPr wrap="square" rtlCol="0">
            <a:spAutoFit/>
          </a:bodyPr>
          <a:lstStyle/>
          <a:p>
            <a:pPr algn="ctr"/>
            <a:r>
              <a:rPr lang="zh-CN" altLang="en-US" sz="2800" dirty="0">
                <a:solidFill>
                  <a:srgbClr val="000000"/>
                </a:solidFill>
                <a:latin typeface="微软雅黑" panose="020B0503020204020204" pitchFamily="34" charset="-122"/>
                <a:ea typeface="微软雅黑" panose="020B0503020204020204" pitchFamily="34" charset="-122"/>
              </a:rPr>
              <a:t>不支持燃烧</a:t>
            </a:r>
            <a:endParaRPr lang="en-US" altLang="zh-CN" sz="2800" dirty="0">
              <a:solidFill>
                <a:srgbClr val="000000"/>
              </a:solidFill>
              <a:latin typeface="微软雅黑" panose="020B0503020204020204" pitchFamily="34" charset="-122"/>
              <a:ea typeface="微软雅黑" panose="020B0503020204020204" pitchFamily="34" charset="-122"/>
            </a:endParaRPr>
          </a:p>
          <a:p>
            <a:pPr algn="ctr"/>
            <a:r>
              <a:rPr lang="zh-CN" altLang="en-US" sz="2800" dirty="0">
                <a:solidFill>
                  <a:srgbClr val="000000"/>
                </a:solidFill>
                <a:latin typeface="微软雅黑" panose="020B0503020204020204" pitchFamily="34" charset="-122"/>
                <a:ea typeface="微软雅黑" panose="020B0503020204020204" pitchFamily="34" charset="-122"/>
              </a:rPr>
              <a:t>不可燃烧</a:t>
            </a:r>
          </a:p>
        </p:txBody>
      </p:sp>
      <p:sp>
        <p:nvSpPr>
          <p:cNvPr id="57" name="Text Box 8"/>
          <p:cNvSpPr txBox="1">
            <a:spLocks noChangeArrowheads="1"/>
          </p:cNvSpPr>
          <p:nvPr/>
        </p:nvSpPr>
        <p:spPr bwMode="auto">
          <a:xfrm>
            <a:off x="1909184" y="1554045"/>
            <a:ext cx="37150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None/>
            </a:pPr>
            <a:r>
              <a:rPr kumimoji="1" lang="zh-CN" altLang="en-US" sz="2800" dirty="0" smtClean="0">
                <a:solidFill>
                  <a:srgbClr val="000000"/>
                </a:solidFill>
                <a:latin typeface="微软雅黑" panose="020B0503020204020204" pitchFamily="34" charset="-122"/>
                <a:ea typeface="微软雅黑" panose="020B0503020204020204" pitchFamily="34" charset="-122"/>
              </a:rPr>
              <a:t>活动</a:t>
            </a:r>
            <a:r>
              <a:rPr kumimoji="1" lang="en-US" altLang="zh-CN" sz="2800" dirty="0" smtClean="0">
                <a:solidFill>
                  <a:srgbClr val="000000"/>
                </a:solidFill>
                <a:latin typeface="微软雅黑" panose="020B0503020204020204" pitchFamily="34" charset="-122"/>
                <a:ea typeface="微软雅黑" panose="020B0503020204020204" pitchFamily="34" charset="-122"/>
              </a:rPr>
              <a:t>1</a:t>
            </a:r>
            <a:r>
              <a:rPr kumimoji="1" lang="zh-CN" altLang="en-US" sz="2800" dirty="0" smtClean="0">
                <a:solidFill>
                  <a:srgbClr val="000000"/>
                </a:solidFill>
                <a:latin typeface="微软雅黑" panose="020B0503020204020204" pitchFamily="34" charset="-122"/>
                <a:ea typeface="微软雅黑" panose="020B0503020204020204" pitchFamily="34" charset="-122"/>
              </a:rPr>
              <a:t>：将收集到的</a:t>
            </a:r>
            <a:r>
              <a:rPr kumimoji="1" lang="en-US" altLang="zh-CN" sz="2800" dirty="0" smtClean="0">
                <a:solidFill>
                  <a:srgbClr val="000000"/>
                </a:solidFill>
                <a:latin typeface="微软雅黑" panose="020B0503020204020204" pitchFamily="34" charset="-122"/>
                <a:ea typeface="微软雅黑" panose="020B0503020204020204" pitchFamily="34" charset="-122"/>
              </a:rPr>
              <a:t>CO2</a:t>
            </a:r>
            <a:r>
              <a:rPr kumimoji="1" lang="zh-CN" altLang="en-US" sz="2800" dirty="0" smtClean="0">
                <a:solidFill>
                  <a:srgbClr val="000000"/>
                </a:solidFill>
                <a:latin typeface="微软雅黑" panose="020B0503020204020204" pitchFamily="34" charset="-122"/>
                <a:ea typeface="微软雅黑" panose="020B0503020204020204" pitchFamily="34" charset="-122"/>
              </a:rPr>
              <a:t>向立着两支不同高度蜡烛的烧杯中倾倒</a:t>
            </a:r>
            <a:endParaRPr kumimoji="1" lang="zh-CN" altLang="en-US" sz="28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0137"/>
                                        </p:tgtEl>
                                        <p:attrNameLst>
                                          <p:attrName>style.visibility</p:attrName>
                                        </p:attrNameLst>
                                      </p:cBhvr>
                                      <p:to>
                                        <p:strVal val="visible"/>
                                      </p:to>
                                    </p:set>
                                    <p:animEffect transition="in" filter="wipe(right)">
                                      <p:cBhvr>
                                        <p:cTn id="17" dur="500"/>
                                        <p:tgtEl>
                                          <p:spTgt spid="2601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randombar(horizontal)">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260137" grpId="0" animBg="1"/>
      <p:bldP spid="2" grpId="0"/>
      <p:bldP spid="63" grpId="0"/>
      <p:bldP spid="5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9" name="Text Box 6"/>
          <p:cNvSpPr txBox="1">
            <a:spLocks noChangeArrowheads="1"/>
          </p:cNvSpPr>
          <p:nvPr/>
        </p:nvSpPr>
        <p:spPr bwMode="auto">
          <a:xfrm>
            <a:off x="1559496" y="607507"/>
            <a:ext cx="57978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en-US" altLang="zh-CN" sz="4000" dirty="0">
                <a:solidFill>
                  <a:schemeClr val="accent1">
                    <a:lumMod val="50000"/>
                  </a:schemeClr>
                </a:solidFill>
                <a:latin typeface="微软雅黑" panose="020B0503020204020204" pitchFamily="34" charset="-122"/>
                <a:ea typeface="微软雅黑" panose="020B0503020204020204" pitchFamily="34" charset="-122"/>
              </a:rPr>
              <a:t>CO</a:t>
            </a:r>
            <a:r>
              <a:rPr lang="en-US" altLang="zh-CN" sz="4000" baseline="-25000" dirty="0">
                <a:solidFill>
                  <a:schemeClr val="accent1">
                    <a:lumMod val="50000"/>
                  </a:schemeClr>
                </a:solidFill>
                <a:latin typeface="微软雅黑" panose="020B0503020204020204" pitchFamily="34" charset="-122"/>
                <a:ea typeface="微软雅黑" panose="020B0503020204020204" pitchFamily="34" charset="-122"/>
              </a:rPr>
              <a:t>2</a:t>
            </a:r>
            <a:r>
              <a:rPr lang="zh-CN" altLang="en-US" sz="4000" b="1" dirty="0" smtClean="0">
                <a:solidFill>
                  <a:schemeClr val="accent1">
                    <a:lumMod val="50000"/>
                  </a:schemeClr>
                </a:solidFill>
                <a:latin typeface="微软雅黑 Light" panose="020B0502040204020203" pitchFamily="34" charset="-122"/>
                <a:ea typeface="微软雅黑 Light" panose="020B0502040204020203" pitchFamily="34" charset="-122"/>
              </a:rPr>
              <a:t>的</a:t>
            </a:r>
            <a:r>
              <a:rPr lang="zh-CN" altLang="en-US" sz="4000" b="1" dirty="0">
                <a:solidFill>
                  <a:schemeClr val="accent1">
                    <a:lumMod val="50000"/>
                  </a:schemeClr>
                </a:solidFill>
                <a:latin typeface="微软雅黑 Light" panose="020B0502040204020203" pitchFamily="34" charset="-122"/>
                <a:ea typeface="微软雅黑 Light" panose="020B0502040204020203" pitchFamily="34" charset="-122"/>
              </a:rPr>
              <a:t>化学性质</a:t>
            </a:r>
            <a:r>
              <a:rPr lang="zh-CN" altLang="en-US" sz="4000" b="1" dirty="0" smtClean="0">
                <a:solidFill>
                  <a:schemeClr val="accent1">
                    <a:lumMod val="50000"/>
                  </a:schemeClr>
                </a:solidFill>
                <a:latin typeface="微软雅黑 Light" panose="020B0502040204020203" pitchFamily="34" charset="-122"/>
                <a:ea typeface="微软雅黑 Light" panose="020B0502040204020203" pitchFamily="34" charset="-122"/>
              </a:rPr>
              <a:t>探究二</a:t>
            </a:r>
            <a:endParaRPr lang="zh-CN" altLang="en-US" sz="4000" b="1" dirty="0">
              <a:solidFill>
                <a:schemeClr val="accent1">
                  <a:lumMod val="50000"/>
                </a:schemeClr>
              </a:solidFill>
              <a:latin typeface="Arial" panose="020B0604020202020204" pitchFamily="34" charset="0"/>
              <a:ea typeface="宋体" panose="02010600030101010101" pitchFamily="2" charset="-122"/>
            </a:endParaRPr>
          </a:p>
        </p:txBody>
      </p:sp>
      <p:grpSp>
        <p:nvGrpSpPr>
          <p:cNvPr id="57" name="Group 4"/>
          <p:cNvGrpSpPr>
            <a:grpSpLocks/>
          </p:cNvGrpSpPr>
          <p:nvPr/>
        </p:nvGrpSpPr>
        <p:grpSpPr bwMode="auto">
          <a:xfrm>
            <a:off x="1415480" y="2636912"/>
            <a:ext cx="5184775" cy="3213100"/>
            <a:chOff x="567" y="1661"/>
            <a:chExt cx="3266" cy="2024"/>
          </a:xfrm>
        </p:grpSpPr>
        <p:pic>
          <p:nvPicPr>
            <p:cNvPr id="58" name="Picture 5" descr="碳酸饮料通CO2">
              <a:hlinkClick r:id="rId2" action="ppaction://hlinkfile"/>
            </p:cNvPr>
            <p:cNvPicPr>
              <a:picLocks noChangeAspect="1" noChangeArrowheads="1"/>
            </p:cNvPicPr>
            <p:nvPr/>
          </p:nvPicPr>
          <p:blipFill>
            <a:blip r:embed="rId3">
              <a:lum bright="-12000" contrast="48000"/>
              <a:extLst>
                <a:ext uri="{28A0092B-C50C-407E-A947-70E740481C1C}">
                  <a14:useLocalDpi xmlns:a14="http://schemas.microsoft.com/office/drawing/2010/main" val="0"/>
                </a:ext>
              </a:extLst>
            </a:blip>
            <a:srcRect l="54729" t="-397"/>
            <a:stretch>
              <a:fillRect/>
            </a:stretch>
          </p:blipFill>
          <p:spPr bwMode="auto">
            <a:xfrm>
              <a:off x="567" y="1661"/>
              <a:ext cx="1369" cy="2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6"/>
            <p:cNvSpPr txBox="1">
              <a:spLocks noChangeArrowheads="1"/>
            </p:cNvSpPr>
            <p:nvPr/>
          </p:nvSpPr>
          <p:spPr bwMode="auto">
            <a:xfrm>
              <a:off x="1974" y="2795"/>
              <a:ext cx="185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a:lnSpc>
                  <a:spcPct val="100000"/>
                </a:lnSpc>
                <a:spcBef>
                  <a:spcPct val="50000"/>
                </a:spcBef>
                <a:buClrTx/>
                <a:buSzTx/>
                <a:buFontTx/>
                <a:buNone/>
              </a:pPr>
              <a:r>
                <a:rPr kumimoji="1" lang="zh-CN" altLang="en-US" sz="3200" b="1" dirty="0">
                  <a:solidFill>
                    <a:srgbClr val="FF3300"/>
                  </a:solidFill>
                  <a:latin typeface="Times New Roman" panose="02020603050405020304" pitchFamily="18" charset="0"/>
                  <a:ea typeface="黑体" panose="02010609060101010101" pitchFamily="49" charset="-122"/>
                </a:rPr>
                <a:t>滴有紫色石蕊试液的蒸馏水</a:t>
              </a:r>
            </a:p>
          </p:txBody>
        </p:sp>
        <p:sp>
          <p:nvSpPr>
            <p:cNvPr id="60" name="Line 7"/>
            <p:cNvSpPr>
              <a:spLocks noChangeShapeType="1"/>
            </p:cNvSpPr>
            <p:nvPr/>
          </p:nvSpPr>
          <p:spPr bwMode="auto">
            <a:xfrm flipV="1">
              <a:off x="1623" y="3022"/>
              <a:ext cx="408"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 name="文本框 2"/>
          <p:cNvSpPr txBox="1"/>
          <p:nvPr/>
        </p:nvSpPr>
        <p:spPr>
          <a:xfrm>
            <a:off x="6584345" y="3021565"/>
            <a:ext cx="5040560" cy="652486"/>
          </a:xfrm>
          <a:prstGeom prst="rect">
            <a:avLst/>
          </a:prstGeom>
          <a:noFill/>
        </p:spPr>
        <p:txBody>
          <a:bodyPr wrap="square" rtlCol="0">
            <a:spAutoFit/>
          </a:bodyPr>
          <a:lstStyle/>
          <a:p>
            <a:pPr>
              <a:lnSpc>
                <a:spcPct val="130000"/>
              </a:lnSpc>
            </a:pPr>
            <a:r>
              <a:rPr lang="zh-CN" altLang="en-US" sz="2800" dirty="0" smtClean="0">
                <a:solidFill>
                  <a:srgbClr val="000000"/>
                </a:solidFill>
                <a:latin typeface="Arial" panose="020B0604020202020204" pitchFamily="34" charset="0"/>
                <a:ea typeface="微软雅黑" panose="020B0503020204020204" pitchFamily="34" charset="-122"/>
              </a:rPr>
              <a:t>实验现象：紫色石蕊试液变红</a:t>
            </a:r>
          </a:p>
        </p:txBody>
      </p:sp>
      <p:sp>
        <p:nvSpPr>
          <p:cNvPr id="4" name="文本框 3"/>
          <p:cNvSpPr txBox="1"/>
          <p:nvPr/>
        </p:nvSpPr>
        <p:spPr>
          <a:xfrm>
            <a:off x="6689347" y="4016560"/>
            <a:ext cx="4032448" cy="1212640"/>
          </a:xfrm>
          <a:prstGeom prst="rect">
            <a:avLst/>
          </a:prstGeom>
          <a:noFill/>
        </p:spPr>
        <p:txBody>
          <a:bodyPr wrap="square" rtlCol="0">
            <a:spAutoFit/>
          </a:bodyPr>
          <a:lstStyle/>
          <a:p>
            <a:pPr>
              <a:lnSpc>
                <a:spcPct val="130000"/>
              </a:lnSpc>
            </a:pPr>
            <a:r>
              <a:rPr lang="zh-CN" altLang="en-US" sz="2800" dirty="0" smtClean="0">
                <a:solidFill>
                  <a:srgbClr val="000000"/>
                </a:solidFill>
                <a:latin typeface="Arial" panose="020B0604020202020204" pitchFamily="34" charset="0"/>
                <a:ea typeface="微软雅黑" panose="020B0503020204020204" pitchFamily="34" charset="-122"/>
              </a:rPr>
              <a:t>    思  考：是什么导致了石蕊试液的变色？</a:t>
            </a:r>
          </a:p>
        </p:txBody>
      </p:sp>
    </p:spTree>
    <p:extLst>
      <p:ext uri="{BB962C8B-B14F-4D97-AF65-F5344CB8AC3E}">
        <p14:creationId xmlns:p14="http://schemas.microsoft.com/office/powerpoint/2010/main" val="2218598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125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10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149" name="Text Box 5"/>
          <p:cNvSpPr txBox="1">
            <a:spLocks noChangeArrowheads="1"/>
          </p:cNvSpPr>
          <p:nvPr/>
        </p:nvSpPr>
        <p:spPr bwMode="auto">
          <a:xfrm>
            <a:off x="1631504" y="620688"/>
            <a:ext cx="8315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zh-CN" altLang="en-US" sz="4000" dirty="0" smtClean="0">
                <a:solidFill>
                  <a:schemeClr val="accent1">
                    <a:lumMod val="50000"/>
                  </a:schemeClr>
                </a:solidFill>
                <a:latin typeface="微软雅黑" panose="020B0503020204020204" pitchFamily="34" charset="-122"/>
                <a:ea typeface="微软雅黑" panose="020B0503020204020204" pitchFamily="34" charset="-122"/>
              </a:rPr>
              <a:t>探究</a:t>
            </a:r>
            <a:r>
              <a:rPr lang="zh-CN" altLang="en-US" sz="4000" dirty="0">
                <a:solidFill>
                  <a:schemeClr val="accent1">
                    <a:lumMod val="50000"/>
                  </a:schemeClr>
                </a:solidFill>
                <a:latin typeface="微软雅黑" panose="020B0503020204020204" pitchFamily="34" charset="-122"/>
                <a:ea typeface="微软雅黑" panose="020B0503020204020204" pitchFamily="34" charset="-122"/>
              </a:rPr>
              <a:t>二</a:t>
            </a:r>
            <a:r>
              <a:rPr lang="zh-CN" altLang="en-US" sz="4000" dirty="0" smtClean="0">
                <a:solidFill>
                  <a:schemeClr val="accent1">
                    <a:lumMod val="50000"/>
                  </a:schemeClr>
                </a:solidFill>
                <a:latin typeface="微软雅黑" panose="020B0503020204020204" pitchFamily="34" charset="-122"/>
                <a:ea typeface="微软雅黑" panose="020B0503020204020204" pitchFamily="34" charset="-122"/>
              </a:rPr>
              <a:t>：</a:t>
            </a:r>
            <a:r>
              <a:rPr lang="zh-CN" altLang="en-US" sz="4000" dirty="0">
                <a:solidFill>
                  <a:schemeClr val="accent1">
                    <a:lumMod val="50000"/>
                  </a:schemeClr>
                </a:solidFill>
                <a:latin typeface="微软雅黑" panose="020B0503020204020204" pitchFamily="34" charset="-122"/>
                <a:ea typeface="微软雅黑" panose="020B0503020204020204" pitchFamily="34" charset="-122"/>
              </a:rPr>
              <a:t>是什么物质让石蕊变红的？</a:t>
            </a:r>
          </a:p>
        </p:txBody>
      </p:sp>
      <p:sp>
        <p:nvSpPr>
          <p:cNvPr id="2" name="矩形 1"/>
          <p:cNvSpPr/>
          <p:nvPr/>
        </p:nvSpPr>
        <p:spPr>
          <a:xfrm>
            <a:off x="4727848" y="1844824"/>
            <a:ext cx="8305229" cy="4185761"/>
          </a:xfrm>
          <a:prstGeom prst="rect">
            <a:avLst/>
          </a:prstGeom>
        </p:spPr>
        <p:txBody>
          <a:bodyPr wrap="square">
            <a:spAutoFit/>
          </a:bodyPr>
          <a:lstStyle/>
          <a:p>
            <a:pPr eaLnBrk="1" hangingPunct="1">
              <a:lnSpc>
                <a:spcPct val="150000"/>
              </a:lnSpc>
              <a:spcBef>
                <a:spcPct val="50000"/>
              </a:spcBef>
            </a:pPr>
            <a:r>
              <a:rPr lang="zh-CN" altLang="en-US" sz="2800" dirty="0" smtClean="0">
                <a:solidFill>
                  <a:srgbClr val="000000"/>
                </a:solidFill>
                <a:latin typeface="微软雅黑" panose="020B0503020204020204" pitchFamily="34" charset="-122"/>
                <a:ea typeface="微软雅黑" panose="020B0503020204020204" pitchFamily="34" charset="-122"/>
              </a:rPr>
              <a:t>准备：取</a:t>
            </a:r>
            <a:r>
              <a:rPr lang="zh-CN" altLang="en-US" sz="2800" dirty="0">
                <a:solidFill>
                  <a:srgbClr val="000000"/>
                </a:solidFill>
                <a:latin typeface="微软雅黑" panose="020B0503020204020204" pitchFamily="34" charset="-122"/>
                <a:ea typeface="微软雅黑" panose="020B0503020204020204" pitchFamily="34" charset="-122"/>
              </a:rPr>
              <a:t>四朵用石蕊溶液染成紫色的干燥</a:t>
            </a:r>
            <a:r>
              <a:rPr lang="zh-CN" altLang="en-US" sz="2800" dirty="0" smtClean="0">
                <a:solidFill>
                  <a:srgbClr val="000000"/>
                </a:solidFill>
                <a:latin typeface="微软雅黑" panose="020B0503020204020204" pitchFamily="34" charset="-122"/>
                <a:ea typeface="微软雅黑" panose="020B0503020204020204" pitchFamily="34" charset="-122"/>
              </a:rPr>
              <a:t>小花</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sz="2800" dirty="0" smtClean="0">
                <a:solidFill>
                  <a:srgbClr val="000000"/>
                </a:solidFill>
                <a:latin typeface="微软雅黑" panose="020B0503020204020204" pitchFamily="34" charset="-122"/>
                <a:ea typeface="微软雅黑" panose="020B0503020204020204" pitchFamily="34" charset="-122"/>
              </a:rPr>
              <a:t>第一组：喷稀醋酸</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sz="2800" dirty="0" smtClean="0">
                <a:solidFill>
                  <a:srgbClr val="000000"/>
                </a:solidFill>
                <a:latin typeface="微软雅黑" panose="020B0503020204020204" pitchFamily="34" charset="-122"/>
                <a:ea typeface="微软雅黑" panose="020B0503020204020204" pitchFamily="34" charset="-122"/>
              </a:rPr>
              <a:t>第二组：喷水</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sz="2800" dirty="0" smtClean="0">
                <a:solidFill>
                  <a:srgbClr val="000000"/>
                </a:solidFill>
                <a:latin typeface="微软雅黑" panose="020B0503020204020204" pitchFamily="34" charset="-122"/>
                <a:ea typeface="微软雅黑" panose="020B0503020204020204" pitchFamily="34" charset="-122"/>
              </a:rPr>
              <a:t>第三组：直接</a:t>
            </a:r>
            <a:r>
              <a:rPr lang="zh-CN" altLang="en-US" sz="2800" dirty="0">
                <a:solidFill>
                  <a:srgbClr val="000000"/>
                </a:solidFill>
                <a:latin typeface="微软雅黑" panose="020B0503020204020204" pitchFamily="34" charset="-122"/>
                <a:ea typeface="微软雅黑" panose="020B0503020204020204" pitchFamily="34" charset="-122"/>
              </a:rPr>
              <a:t>放入盛满二氧化碳的集气</a:t>
            </a:r>
            <a:r>
              <a:rPr lang="zh-CN" altLang="en-US" sz="2800" dirty="0" smtClean="0">
                <a:solidFill>
                  <a:srgbClr val="000000"/>
                </a:solidFill>
                <a:latin typeface="微软雅黑" panose="020B0503020204020204" pitchFamily="34" charset="-122"/>
                <a:ea typeface="微软雅黑" panose="020B0503020204020204" pitchFamily="34" charset="-122"/>
              </a:rPr>
              <a:t>瓶</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sz="2800" dirty="0" smtClean="0">
                <a:solidFill>
                  <a:srgbClr val="000000"/>
                </a:solidFill>
                <a:latin typeface="微软雅黑" panose="020B0503020204020204" pitchFamily="34" charset="-122"/>
                <a:ea typeface="微软雅黑" panose="020B0503020204020204" pitchFamily="34" charset="-122"/>
              </a:rPr>
              <a:t>第四组：喷水后放入</a:t>
            </a:r>
            <a:r>
              <a:rPr lang="zh-CN" altLang="en-US" sz="2800" dirty="0">
                <a:solidFill>
                  <a:srgbClr val="000000"/>
                </a:solidFill>
                <a:latin typeface="微软雅黑" panose="020B0503020204020204" pitchFamily="34" charset="-122"/>
                <a:ea typeface="微软雅黑" panose="020B0503020204020204" pitchFamily="34" charset="-122"/>
              </a:rPr>
              <a:t>盛满二氧化碳的集气瓶</a:t>
            </a:r>
          </a:p>
        </p:txBody>
      </p:sp>
      <p:sp>
        <p:nvSpPr>
          <p:cNvPr id="3" name="文本框 2"/>
          <p:cNvSpPr txBox="1"/>
          <p:nvPr/>
        </p:nvSpPr>
        <p:spPr>
          <a:xfrm>
            <a:off x="383704" y="2520683"/>
            <a:ext cx="3960440" cy="1384995"/>
          </a:xfrm>
          <a:prstGeom prst="rect">
            <a:avLst/>
          </a:prstGeom>
          <a:noFill/>
          <a:ln>
            <a:noFill/>
          </a:ln>
        </p:spPr>
        <p:txBody>
          <a:bodyPr wrap="square" rtlCol="0">
            <a:spAutoFit/>
          </a:bodyPr>
          <a:lstStyle/>
          <a:p>
            <a:pPr algn="dist"/>
            <a:r>
              <a:rPr lang="zh-CN" altLang="en-US" sz="2800" dirty="0" smtClean="0">
                <a:solidFill>
                  <a:srgbClr val="000000"/>
                </a:solidFill>
                <a:latin typeface="微软雅黑" panose="020B0503020204020204" pitchFamily="34" charset="-122"/>
                <a:ea typeface="微软雅黑" panose="020B0503020204020204" pitchFamily="34" charset="-122"/>
              </a:rPr>
              <a:t>小组活动：每个小组为一个实验组，最后各个组间进行相互对比</a:t>
            </a:r>
            <a:endParaRPr lang="zh-CN" altLang="en-US" sz="2800" dirty="0">
              <a:solidFill>
                <a:srgbClr val="00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flipH="1">
            <a:off x="22203" y="2348880"/>
            <a:ext cx="1800200" cy="792088"/>
            <a:chOff x="1127448" y="1844824"/>
            <a:chExt cx="1800200" cy="792088"/>
          </a:xfrm>
        </p:grpSpPr>
        <p:cxnSp>
          <p:nvCxnSpPr>
            <p:cNvPr id="6" name="直接连接符 5"/>
            <p:cNvCxnSpPr/>
            <p:nvPr/>
          </p:nvCxnSpPr>
          <p:spPr>
            <a:xfrm>
              <a:off x="1127448" y="1844824"/>
              <a:ext cx="18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927648" y="1844824"/>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rot="10800000" flipH="1">
            <a:off x="2543944" y="3301199"/>
            <a:ext cx="1800200" cy="792088"/>
            <a:chOff x="1127448" y="1844824"/>
            <a:chExt cx="1800200" cy="792088"/>
          </a:xfrm>
        </p:grpSpPr>
        <p:cxnSp>
          <p:nvCxnSpPr>
            <p:cNvPr id="12" name="直接连接符 11"/>
            <p:cNvCxnSpPr/>
            <p:nvPr/>
          </p:nvCxnSpPr>
          <p:spPr>
            <a:xfrm>
              <a:off x="1127448" y="1844824"/>
              <a:ext cx="18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927648" y="1844824"/>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H="1">
            <a:off x="191121" y="2564904"/>
            <a:ext cx="1800200" cy="792088"/>
            <a:chOff x="1127448" y="1844824"/>
            <a:chExt cx="1800200" cy="792088"/>
          </a:xfrm>
        </p:grpSpPr>
        <p:cxnSp>
          <p:nvCxnSpPr>
            <p:cNvPr id="18" name="直接连接符 17"/>
            <p:cNvCxnSpPr/>
            <p:nvPr/>
          </p:nvCxnSpPr>
          <p:spPr>
            <a:xfrm>
              <a:off x="1127448" y="1844824"/>
              <a:ext cx="18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27648" y="1844824"/>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rot="10800000" flipH="1">
            <a:off x="2696344" y="3453599"/>
            <a:ext cx="1800200" cy="792088"/>
            <a:chOff x="1127448" y="1844824"/>
            <a:chExt cx="1800200" cy="792088"/>
          </a:xfrm>
        </p:grpSpPr>
        <p:cxnSp>
          <p:nvCxnSpPr>
            <p:cNvPr id="21" name="直接连接符 20"/>
            <p:cNvCxnSpPr/>
            <p:nvPr/>
          </p:nvCxnSpPr>
          <p:spPr>
            <a:xfrm>
              <a:off x="1127448" y="1844824"/>
              <a:ext cx="18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927648" y="1844824"/>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01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2149"/>
                                        </p:tgtEl>
                                        <p:attrNameLst>
                                          <p:attrName>style.visibility</p:attrName>
                                        </p:attrNameLst>
                                      </p:cBhvr>
                                      <p:to>
                                        <p:strVal val="visible"/>
                                      </p:to>
                                    </p:set>
                                    <p:animEffect transition="in" filter="fade">
                                      <p:cBhvr>
                                        <p:cTn id="7" dur="1000"/>
                                        <p:tgtEl>
                                          <p:spTgt spid="262149"/>
                                        </p:tgtEl>
                                      </p:cBhvr>
                                    </p:animEffect>
                                    <p:anim calcmode="lin" valueType="num">
                                      <p:cBhvr>
                                        <p:cTn id="8" dur="1000" fill="hold"/>
                                        <p:tgtEl>
                                          <p:spTgt spid="262149"/>
                                        </p:tgtEl>
                                        <p:attrNameLst>
                                          <p:attrName>ppt_x</p:attrName>
                                        </p:attrNameLst>
                                      </p:cBhvr>
                                      <p:tavLst>
                                        <p:tav tm="0">
                                          <p:val>
                                            <p:strVal val="#ppt_x"/>
                                          </p:val>
                                        </p:tav>
                                        <p:tav tm="100000">
                                          <p:val>
                                            <p:strVal val="#ppt_x"/>
                                          </p:val>
                                        </p:tav>
                                      </p:tavLst>
                                    </p:anim>
                                    <p:anim calcmode="lin" valueType="num">
                                      <p:cBhvr>
                                        <p:cTn id="9" dur="1000" fill="hold"/>
                                        <p:tgtEl>
                                          <p:spTgt spid="2621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999"/>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99"/>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99"/>
                                          </p:stCondLst>
                                        </p:cTn>
                                        <p:tgtEl>
                                          <p:spTgt spid="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999"/>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12" name="Text Box 4"/>
          <p:cNvSpPr txBox="1">
            <a:spLocks noChangeArrowheads="1"/>
          </p:cNvSpPr>
          <p:nvPr/>
        </p:nvSpPr>
        <p:spPr bwMode="auto">
          <a:xfrm>
            <a:off x="1774828" y="908050"/>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en-US" altLang="zh-CN" sz="2400">
                <a:solidFill>
                  <a:schemeClr val="tx1"/>
                </a:solidFill>
                <a:latin typeface="华文行楷" panose="02010800040101010101" pitchFamily="2" charset="-122"/>
                <a:ea typeface="华文行楷" panose="02010800040101010101" pitchFamily="2" charset="-122"/>
              </a:rPr>
              <a:t> </a:t>
            </a:r>
            <a:endParaRPr lang="zh-CN" altLang="en-US" sz="1800">
              <a:solidFill>
                <a:schemeClr val="tx1"/>
              </a:solidFill>
              <a:latin typeface="Arial" panose="020B0604020202020204" pitchFamily="34" charset="0"/>
              <a:ea typeface="宋体" panose="02010600030101010101" pitchFamily="2" charset="-122"/>
            </a:endParaRPr>
          </a:p>
        </p:txBody>
      </p:sp>
      <p:graphicFrame>
        <p:nvGraphicFramePr>
          <p:cNvPr id="17532" name="Group 124"/>
          <p:cNvGraphicFramePr>
            <a:graphicFrameLocks noGrp="1"/>
          </p:cNvGraphicFramePr>
          <p:nvPr>
            <p:extLst>
              <p:ext uri="{D42A27DB-BD31-4B8C-83A1-F6EECF244321}">
                <p14:modId xmlns:p14="http://schemas.microsoft.com/office/powerpoint/2010/main" val="1518653170"/>
              </p:ext>
            </p:extLst>
          </p:nvPr>
        </p:nvGraphicFramePr>
        <p:xfrm>
          <a:off x="1791302" y="4125938"/>
          <a:ext cx="8491874" cy="2376487"/>
        </p:xfrm>
        <a:graphic>
          <a:graphicData uri="http://schemas.openxmlformats.org/drawingml/2006/table">
            <a:tbl>
              <a:tblPr/>
              <a:tblGrid>
                <a:gridCol w="1041767">
                  <a:extLst>
                    <a:ext uri="{9D8B030D-6E8A-4147-A177-3AD203B41FA5}">
                      <a16:colId xmlns="" xmlns:a16="http://schemas.microsoft.com/office/drawing/2014/main" val="20000"/>
                    </a:ext>
                  </a:extLst>
                </a:gridCol>
                <a:gridCol w="1866860">
                  <a:extLst>
                    <a:ext uri="{9D8B030D-6E8A-4147-A177-3AD203B41FA5}">
                      <a16:colId xmlns="" xmlns:a16="http://schemas.microsoft.com/office/drawing/2014/main" val="20001"/>
                    </a:ext>
                  </a:extLst>
                </a:gridCol>
                <a:gridCol w="1657120">
                  <a:extLst>
                    <a:ext uri="{9D8B030D-6E8A-4147-A177-3AD203B41FA5}">
                      <a16:colId xmlns="" xmlns:a16="http://schemas.microsoft.com/office/drawing/2014/main" val="20002"/>
                    </a:ext>
                  </a:extLst>
                </a:gridCol>
                <a:gridCol w="1683121">
                  <a:extLst>
                    <a:ext uri="{9D8B030D-6E8A-4147-A177-3AD203B41FA5}">
                      <a16:colId xmlns="" xmlns:a16="http://schemas.microsoft.com/office/drawing/2014/main" val="20003"/>
                    </a:ext>
                  </a:extLst>
                </a:gridCol>
                <a:gridCol w="2243006">
                  <a:extLst>
                    <a:ext uri="{9D8B030D-6E8A-4147-A177-3AD203B41FA5}">
                      <a16:colId xmlns="" xmlns:a16="http://schemas.microsoft.com/office/drawing/2014/main" val="20004"/>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spc="300" normalizeH="0" baseline="0" dirty="0" smtClean="0">
                          <a:ln>
                            <a:noFill/>
                          </a:ln>
                          <a:solidFill>
                            <a:srgbClr val="000000"/>
                          </a:solidFill>
                          <a:effectLst/>
                          <a:latin typeface="微软雅黑" panose="020B0503020204020204" pitchFamily="34" charset="-122"/>
                          <a:ea typeface="微软雅黑" panose="020B0503020204020204" pitchFamily="34" charset="-122"/>
                        </a:rPr>
                        <a:t>组别</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Ⅰ</a:t>
                      </a:r>
                      <a:r>
                        <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（醋酸）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Ⅱ</a:t>
                      </a:r>
                      <a:r>
                        <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Ⅳ</a:t>
                      </a:r>
                      <a:r>
                        <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CO</a:t>
                      </a:r>
                      <a:r>
                        <a:rPr kumimoji="0" lang="en-US" altLang="zh-CN" sz="2400" b="0" i="0" u="none" strike="noStrike" cap="none" normalizeH="0" baseline="-25000" dirty="0" smtClean="0">
                          <a:ln>
                            <a:noFill/>
                          </a:ln>
                          <a:solidFill>
                            <a:srgbClr val="000000"/>
                          </a:solidFill>
                          <a:effectLst/>
                          <a:latin typeface="微软雅黑" panose="020B0503020204020204" pitchFamily="34" charset="-122"/>
                          <a:ea typeface="微软雅黑" panose="020B0503020204020204" pitchFamily="34" charset="-122"/>
                        </a:rPr>
                        <a:t>2</a:t>
                      </a:r>
                      <a:r>
                        <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Ⅳ</a:t>
                      </a:r>
                      <a:r>
                        <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（水和</a:t>
                      </a: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CO</a:t>
                      </a:r>
                      <a:r>
                        <a:rPr kumimoji="0" lang="en-US" altLang="zh-CN" sz="2400" b="0" i="0" u="none" strike="noStrike" cap="none" normalizeH="0" baseline="-25000" dirty="0" smtClean="0">
                          <a:ln>
                            <a:noFill/>
                          </a:ln>
                          <a:solidFill>
                            <a:srgbClr val="000000"/>
                          </a:solidFill>
                          <a:effectLst/>
                          <a:latin typeface="微软雅黑" panose="020B0503020204020204" pitchFamily="34" charset="-122"/>
                          <a:ea typeface="微软雅黑" panose="020B0503020204020204" pitchFamily="34" charset="-122"/>
                        </a:rPr>
                        <a:t>2</a:t>
                      </a: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223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spc="300" normalizeH="0" baseline="0" dirty="0" smtClean="0">
                          <a:ln>
                            <a:noFill/>
                          </a:ln>
                          <a:solidFill>
                            <a:srgbClr val="000000"/>
                          </a:solidFill>
                          <a:effectLst/>
                          <a:latin typeface="微软雅黑" panose="020B0503020204020204" pitchFamily="34" charset="-122"/>
                          <a:ea typeface="微软雅黑" panose="020B0503020204020204" pitchFamily="34" charset="-122"/>
                        </a:rPr>
                        <a:t>现象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800" b="0" i="0" u="none" strike="noStrike" cap="none" normalizeH="0" baseline="0" dirty="0" smtClean="0">
                        <a:ln>
                          <a:noFill/>
                        </a:ln>
                        <a:solidFill>
                          <a:srgbClr val="0000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800" b="0" i="0" u="none" strike="noStrike" cap="none" normalizeH="0" baseline="0" smtClean="0">
                        <a:ln>
                          <a:noFill/>
                        </a:ln>
                        <a:solidFill>
                          <a:srgbClr val="0000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800" b="0" i="0" u="none" strike="noStrike" cap="none" normalizeH="0" baseline="0" smtClean="0">
                        <a:ln>
                          <a:noFill/>
                        </a:ln>
                        <a:solidFill>
                          <a:srgbClr val="0000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800" b="0" i="0" u="none" strike="noStrike" cap="none" normalizeH="0" baseline="0" smtClean="0">
                        <a:ln>
                          <a:noFill/>
                        </a:ln>
                        <a:solidFill>
                          <a:srgbClr val="0000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541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spc="300" normalizeH="0" baseline="0" dirty="0" smtClean="0">
                          <a:ln>
                            <a:noFill/>
                          </a:ln>
                          <a:solidFill>
                            <a:srgbClr val="000000"/>
                          </a:solidFill>
                          <a:effectLst/>
                          <a:latin typeface="微软雅黑" panose="020B0503020204020204" pitchFamily="34" charset="-122"/>
                          <a:ea typeface="微软雅黑" panose="020B0503020204020204" pitchFamily="34" charset="-122"/>
                        </a:rPr>
                        <a:t>分析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000" b="0" i="0" u="none" strike="noStrike" cap="none" normalizeH="0" baseline="0" dirty="0" smtClean="0">
                        <a:ln>
                          <a:noFill/>
                        </a:ln>
                        <a:solidFill>
                          <a:srgbClr val="0000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000" b="0" i="0" u="none" strike="noStrike" cap="none" normalizeH="0" baseline="0" dirty="0" smtClean="0">
                        <a:ln>
                          <a:noFill/>
                        </a:ln>
                        <a:solidFill>
                          <a:srgbClr val="0000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800" b="0" i="0" u="none" strike="noStrike" cap="none" normalizeH="0" baseline="0" dirty="0" smtClean="0">
                        <a:ln>
                          <a:noFill/>
                        </a:ln>
                        <a:solidFill>
                          <a:srgbClr val="0000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000" b="0" i="0" u="none" strike="noStrike" cap="none" normalizeH="0" baseline="0" dirty="0" smtClean="0">
                        <a:ln>
                          <a:noFill/>
                        </a:ln>
                        <a:solidFill>
                          <a:srgbClr val="0000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17517" name="Text Box 109"/>
          <p:cNvSpPr txBox="1">
            <a:spLocks noChangeArrowheads="1"/>
          </p:cNvSpPr>
          <p:nvPr/>
        </p:nvSpPr>
        <p:spPr bwMode="auto">
          <a:xfrm>
            <a:off x="3185805" y="4750316"/>
            <a:ext cx="95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00000"/>
              </a:lnSpc>
              <a:spcBef>
                <a:spcPct val="0"/>
              </a:spcBef>
              <a:buClrTx/>
              <a:buSzTx/>
              <a:buFontTx/>
              <a:buNone/>
            </a:pPr>
            <a:r>
              <a:rPr lang="zh-CN" altLang="en-US" b="1" dirty="0">
                <a:solidFill>
                  <a:srgbClr val="FF0000"/>
                </a:solidFill>
                <a:latin typeface="Times New Roman" panose="02020603050405020304" pitchFamily="18" charset="0"/>
                <a:ea typeface="宋体" panose="02010600030101010101" pitchFamily="2" charset="-122"/>
              </a:rPr>
              <a:t>变红</a:t>
            </a:r>
          </a:p>
        </p:txBody>
      </p:sp>
      <p:sp>
        <p:nvSpPr>
          <p:cNvPr id="17518" name="Text Box 110"/>
          <p:cNvSpPr txBox="1">
            <a:spLocks noChangeArrowheads="1"/>
          </p:cNvSpPr>
          <p:nvPr/>
        </p:nvSpPr>
        <p:spPr bwMode="auto">
          <a:xfrm>
            <a:off x="5024218" y="4749521"/>
            <a:ext cx="950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00000"/>
              </a:lnSpc>
              <a:spcBef>
                <a:spcPct val="0"/>
              </a:spcBef>
              <a:buClrTx/>
              <a:buSzTx/>
              <a:buFontTx/>
              <a:buNone/>
            </a:pPr>
            <a:r>
              <a:rPr lang="zh-CN" altLang="en-US" b="1" dirty="0">
                <a:solidFill>
                  <a:schemeClr val="accent6">
                    <a:lumMod val="75000"/>
                  </a:schemeClr>
                </a:solidFill>
                <a:latin typeface="Times New Roman" panose="02020603050405020304" pitchFamily="18" charset="0"/>
                <a:ea typeface="宋体" panose="02010600030101010101" pitchFamily="2" charset="-122"/>
              </a:rPr>
              <a:t>不变色</a:t>
            </a:r>
          </a:p>
        </p:txBody>
      </p:sp>
      <p:sp>
        <p:nvSpPr>
          <p:cNvPr id="17519" name="Text Box 111"/>
          <p:cNvSpPr txBox="1">
            <a:spLocks noChangeArrowheads="1"/>
          </p:cNvSpPr>
          <p:nvPr/>
        </p:nvSpPr>
        <p:spPr bwMode="auto">
          <a:xfrm>
            <a:off x="6685640" y="4749521"/>
            <a:ext cx="950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00000"/>
              </a:lnSpc>
              <a:spcBef>
                <a:spcPct val="0"/>
              </a:spcBef>
              <a:buClrTx/>
              <a:buSzTx/>
              <a:buFontTx/>
              <a:buNone/>
            </a:pPr>
            <a:r>
              <a:rPr lang="zh-CN" altLang="en-US" b="1" dirty="0">
                <a:solidFill>
                  <a:schemeClr val="accent6">
                    <a:lumMod val="75000"/>
                  </a:schemeClr>
                </a:solidFill>
                <a:latin typeface="Times New Roman" panose="02020603050405020304" pitchFamily="18" charset="0"/>
                <a:ea typeface="宋体" panose="02010600030101010101" pitchFamily="2" charset="-122"/>
              </a:rPr>
              <a:t>不变色</a:t>
            </a:r>
          </a:p>
        </p:txBody>
      </p:sp>
      <p:sp>
        <p:nvSpPr>
          <p:cNvPr id="17520" name="Text Box 112"/>
          <p:cNvSpPr txBox="1">
            <a:spLocks noChangeArrowheads="1"/>
          </p:cNvSpPr>
          <p:nvPr/>
        </p:nvSpPr>
        <p:spPr bwMode="auto">
          <a:xfrm>
            <a:off x="8705579" y="4766462"/>
            <a:ext cx="700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00000"/>
              </a:lnSpc>
              <a:spcBef>
                <a:spcPct val="0"/>
              </a:spcBef>
              <a:buClrTx/>
              <a:buSzTx/>
              <a:buFontTx/>
              <a:buNone/>
            </a:pPr>
            <a:r>
              <a:rPr lang="zh-CN" altLang="en-US" b="1" dirty="0">
                <a:solidFill>
                  <a:srgbClr val="FF0000"/>
                </a:solidFill>
                <a:latin typeface="Times New Roman" panose="02020603050405020304" pitchFamily="18" charset="0"/>
                <a:ea typeface="宋体" panose="02010600030101010101" pitchFamily="2" charset="-122"/>
              </a:rPr>
              <a:t>变红</a:t>
            </a:r>
          </a:p>
        </p:txBody>
      </p:sp>
      <p:sp>
        <p:nvSpPr>
          <p:cNvPr id="17523" name="Text Box 115"/>
          <p:cNvSpPr txBox="1">
            <a:spLocks noChangeArrowheads="1"/>
          </p:cNvSpPr>
          <p:nvPr/>
        </p:nvSpPr>
        <p:spPr bwMode="auto">
          <a:xfrm>
            <a:off x="2932598" y="5615507"/>
            <a:ext cx="1462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00000"/>
              </a:lnSpc>
              <a:spcBef>
                <a:spcPct val="0"/>
              </a:spcBef>
              <a:buClrTx/>
              <a:buSzTx/>
              <a:buFontTx/>
              <a:buNone/>
            </a:pPr>
            <a:r>
              <a:rPr lang="zh-CN" altLang="en-US" b="1" dirty="0">
                <a:solidFill>
                  <a:srgbClr val="FF0000"/>
                </a:solidFill>
                <a:latin typeface="Times New Roman" panose="02020603050405020304" pitchFamily="18" charset="0"/>
                <a:ea typeface="宋体" panose="02010600030101010101" pitchFamily="2" charset="-122"/>
              </a:rPr>
              <a:t>醋酸显酸性</a:t>
            </a:r>
          </a:p>
        </p:txBody>
      </p:sp>
      <p:sp>
        <p:nvSpPr>
          <p:cNvPr id="17526" name="Text Box 118"/>
          <p:cNvSpPr txBox="1">
            <a:spLocks noChangeArrowheads="1"/>
          </p:cNvSpPr>
          <p:nvPr/>
        </p:nvSpPr>
        <p:spPr bwMode="auto">
          <a:xfrm>
            <a:off x="6488963" y="5460001"/>
            <a:ext cx="1344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00000"/>
              </a:lnSpc>
              <a:spcBef>
                <a:spcPct val="0"/>
              </a:spcBef>
              <a:buClrTx/>
              <a:buSzTx/>
              <a:buFontTx/>
              <a:buNone/>
            </a:pPr>
            <a:r>
              <a:rPr lang="en-US" altLang="zh-CN" b="1" dirty="0">
                <a:solidFill>
                  <a:schemeClr val="accent6">
                    <a:lumMod val="75000"/>
                  </a:schemeClr>
                </a:solidFill>
                <a:latin typeface="Times New Roman" panose="02020603050405020304" pitchFamily="18" charset="0"/>
                <a:ea typeface="宋体" panose="02010600030101010101" pitchFamily="2" charset="-122"/>
              </a:rPr>
              <a:t>CO</a:t>
            </a:r>
            <a:r>
              <a:rPr lang="en-US" altLang="zh-CN" b="1" baseline="-25000" dirty="0">
                <a:solidFill>
                  <a:schemeClr val="accent6">
                    <a:lumMod val="75000"/>
                  </a:schemeClr>
                </a:solidFill>
                <a:latin typeface="Times New Roman" panose="02020603050405020304" pitchFamily="18" charset="0"/>
                <a:ea typeface="宋体" panose="02010600030101010101" pitchFamily="2" charset="-122"/>
              </a:rPr>
              <a:t>2</a:t>
            </a:r>
            <a:r>
              <a:rPr lang="zh-CN" altLang="en-US" b="1" dirty="0">
                <a:solidFill>
                  <a:schemeClr val="accent6">
                    <a:lumMod val="75000"/>
                  </a:schemeClr>
                </a:solidFill>
                <a:latin typeface="Times New Roman" panose="02020603050405020304" pitchFamily="18" charset="0"/>
                <a:ea typeface="宋体" panose="02010600030101010101" pitchFamily="2" charset="-122"/>
              </a:rPr>
              <a:t>不显</a:t>
            </a:r>
          </a:p>
          <a:p>
            <a:pPr algn="ctr" eaLnBrk="1" hangingPunct="1">
              <a:lnSpc>
                <a:spcPct val="100000"/>
              </a:lnSpc>
              <a:spcBef>
                <a:spcPct val="0"/>
              </a:spcBef>
              <a:buClrTx/>
              <a:buSzTx/>
              <a:buFontTx/>
              <a:buNone/>
            </a:pPr>
            <a:r>
              <a:rPr lang="zh-CN" altLang="en-US" b="1" dirty="0">
                <a:solidFill>
                  <a:schemeClr val="accent6">
                    <a:lumMod val="75000"/>
                  </a:schemeClr>
                </a:solidFill>
                <a:latin typeface="Times New Roman" panose="02020603050405020304" pitchFamily="18" charset="0"/>
                <a:ea typeface="宋体" panose="02010600030101010101" pitchFamily="2" charset="-122"/>
              </a:rPr>
              <a:t>酸性</a:t>
            </a:r>
          </a:p>
        </p:txBody>
      </p:sp>
      <p:sp>
        <p:nvSpPr>
          <p:cNvPr id="17528" name="Text Box 120"/>
          <p:cNvSpPr txBox="1">
            <a:spLocks noChangeArrowheads="1"/>
          </p:cNvSpPr>
          <p:nvPr/>
        </p:nvSpPr>
        <p:spPr bwMode="auto">
          <a:xfrm>
            <a:off x="7983544" y="5386536"/>
            <a:ext cx="214490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00000"/>
              </a:lnSpc>
              <a:spcBef>
                <a:spcPct val="20000"/>
              </a:spcBef>
              <a:buClrTx/>
              <a:buSzTx/>
              <a:buFontTx/>
              <a:buNone/>
            </a:pPr>
            <a:r>
              <a:rPr lang="en-US" altLang="zh-CN" b="1" dirty="0">
                <a:solidFill>
                  <a:srgbClr val="FF0000"/>
                </a:solidFill>
                <a:latin typeface="宋体" panose="02010600030101010101" pitchFamily="2" charset="-122"/>
                <a:ea typeface="宋体" panose="02010600030101010101" pitchFamily="2" charset="-122"/>
              </a:rPr>
              <a:t>CO2</a:t>
            </a:r>
            <a:r>
              <a:rPr lang="zh-CN" altLang="en-US" b="1" dirty="0">
                <a:solidFill>
                  <a:srgbClr val="FF0000"/>
                </a:solidFill>
                <a:latin typeface="宋体" panose="02010600030101010101" pitchFamily="2" charset="-122"/>
                <a:ea typeface="宋体" panose="02010600030101010101" pitchFamily="2" charset="-122"/>
              </a:rPr>
              <a:t>的水溶液</a:t>
            </a:r>
          </a:p>
          <a:p>
            <a:pPr algn="ctr" eaLnBrk="1" hangingPunct="1">
              <a:lnSpc>
                <a:spcPct val="100000"/>
              </a:lnSpc>
              <a:spcBef>
                <a:spcPct val="20000"/>
              </a:spcBef>
              <a:buClrTx/>
              <a:buSzTx/>
              <a:buFontTx/>
              <a:buNone/>
            </a:pPr>
            <a:r>
              <a:rPr lang="zh-CN" altLang="en-US" b="1" dirty="0">
                <a:solidFill>
                  <a:srgbClr val="FF0000"/>
                </a:solidFill>
                <a:latin typeface="宋体" panose="02010600030101010101" pitchFamily="2" charset="-122"/>
                <a:ea typeface="宋体" panose="02010600030101010101" pitchFamily="2" charset="-122"/>
              </a:rPr>
              <a:t>显酸性</a:t>
            </a:r>
          </a:p>
          <a:p>
            <a:pPr algn="ctr" eaLnBrk="1" hangingPunct="1">
              <a:lnSpc>
                <a:spcPct val="100000"/>
              </a:lnSpc>
              <a:spcBef>
                <a:spcPct val="0"/>
              </a:spcBef>
              <a:buClrTx/>
              <a:buSzTx/>
              <a:buFontTx/>
              <a:buNone/>
            </a:pPr>
            <a:endParaRPr lang="en-US" altLang="zh-CN" dirty="0">
              <a:solidFill>
                <a:srgbClr val="FF0000"/>
              </a:solidFill>
              <a:latin typeface="Times New Roman" panose="02020603050405020304" pitchFamily="18" charset="0"/>
              <a:ea typeface="华文行楷" panose="02010800040101010101" pitchFamily="2" charset="-122"/>
            </a:endParaRPr>
          </a:p>
        </p:txBody>
      </p:sp>
      <p:sp>
        <p:nvSpPr>
          <p:cNvPr id="17530" name="Text Box 122"/>
          <p:cNvSpPr txBox="1">
            <a:spLocks noChangeArrowheads="1"/>
          </p:cNvSpPr>
          <p:nvPr/>
        </p:nvSpPr>
        <p:spPr bwMode="auto">
          <a:xfrm>
            <a:off x="4858165" y="5615506"/>
            <a:ext cx="1462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00000"/>
              </a:lnSpc>
              <a:spcBef>
                <a:spcPct val="0"/>
              </a:spcBef>
              <a:buClrTx/>
              <a:buSzTx/>
              <a:buFontTx/>
              <a:buNone/>
            </a:pPr>
            <a:r>
              <a:rPr lang="zh-CN" altLang="en-US" b="1" dirty="0">
                <a:solidFill>
                  <a:schemeClr val="accent6">
                    <a:lumMod val="75000"/>
                  </a:schemeClr>
                </a:solidFill>
                <a:latin typeface="Times New Roman" panose="02020603050405020304" pitchFamily="18" charset="0"/>
                <a:ea typeface="宋体" panose="02010600030101010101" pitchFamily="2" charset="-122"/>
              </a:rPr>
              <a:t>水不显酸性</a:t>
            </a:r>
          </a:p>
        </p:txBody>
      </p:sp>
      <p:pic>
        <p:nvPicPr>
          <p:cNvPr id="21" name="Picture 4" descr="CO2与水反应"/>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410316" y="1299292"/>
            <a:ext cx="9371368" cy="227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4">
            <a:lum bright="-12000" contrast="100000"/>
            <a:extLst>
              <a:ext uri="{28A0092B-C50C-407E-A947-70E740481C1C}">
                <a14:useLocalDpi xmlns:a14="http://schemas.microsoft.com/office/drawing/2010/main" val="0"/>
              </a:ext>
            </a:extLst>
          </a:blip>
          <a:srcRect/>
          <a:stretch>
            <a:fillRect/>
          </a:stretch>
        </p:blipFill>
        <p:spPr bwMode="auto">
          <a:xfrm>
            <a:off x="9268288" y="2122582"/>
            <a:ext cx="720725" cy="6445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4">
            <a:lum bright="-12000" contrast="100000"/>
            <a:extLst>
              <a:ext uri="{28A0092B-C50C-407E-A947-70E740481C1C}">
                <a14:useLocalDpi xmlns:a14="http://schemas.microsoft.com/office/drawing/2010/main" val="0"/>
              </a:ext>
            </a:extLst>
          </a:blip>
          <a:srcRect/>
          <a:stretch>
            <a:fillRect/>
          </a:stretch>
        </p:blipFill>
        <p:spPr bwMode="auto">
          <a:xfrm>
            <a:off x="2228587" y="1571213"/>
            <a:ext cx="720725" cy="6445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Text Box 5"/>
          <p:cNvSpPr txBox="1">
            <a:spLocks noChangeArrowheads="1"/>
          </p:cNvSpPr>
          <p:nvPr/>
        </p:nvSpPr>
        <p:spPr bwMode="auto">
          <a:xfrm>
            <a:off x="1499749" y="596963"/>
            <a:ext cx="8315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zh-CN" altLang="en-US" sz="4000" dirty="0" smtClean="0">
                <a:solidFill>
                  <a:schemeClr val="accent1">
                    <a:lumMod val="50000"/>
                  </a:schemeClr>
                </a:solidFill>
                <a:latin typeface="微软雅黑" panose="020B0503020204020204" pitchFamily="34" charset="-122"/>
                <a:ea typeface="微软雅黑" panose="020B0503020204020204" pitchFamily="34" charset="-122"/>
              </a:rPr>
              <a:t>探究二：</a:t>
            </a:r>
            <a:r>
              <a:rPr lang="zh-CN" altLang="en-US" sz="4000" dirty="0">
                <a:solidFill>
                  <a:schemeClr val="accent1">
                    <a:lumMod val="50000"/>
                  </a:schemeClr>
                </a:solidFill>
                <a:latin typeface="微软雅黑" panose="020B0503020204020204" pitchFamily="34" charset="-122"/>
                <a:ea typeface="微软雅黑" panose="020B0503020204020204" pitchFamily="34" charset="-122"/>
              </a:rPr>
              <a:t>是什么物质让石蕊变红的？</a:t>
            </a:r>
          </a:p>
        </p:txBody>
      </p:sp>
    </p:spTree>
    <p:extLst>
      <p:ext uri="{BB962C8B-B14F-4D97-AF65-F5344CB8AC3E}">
        <p14:creationId xmlns:p14="http://schemas.microsoft.com/office/powerpoint/2010/main" val="1763502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5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517"/>
                                        </p:tgtEl>
                                        <p:attrNameLst>
                                          <p:attrName>style.visibility</p:attrName>
                                        </p:attrNameLst>
                                      </p:cBhvr>
                                      <p:to>
                                        <p:strVal val="visible"/>
                                      </p:to>
                                    </p:set>
                                    <p:animEffect transition="in" filter="fade">
                                      <p:cBhvr>
                                        <p:cTn id="26" dur="1000"/>
                                        <p:tgtEl>
                                          <p:spTgt spid="17517"/>
                                        </p:tgtEl>
                                      </p:cBhvr>
                                    </p:animEffect>
                                    <p:anim calcmode="lin" valueType="num">
                                      <p:cBhvr>
                                        <p:cTn id="27" dur="1000" fill="hold"/>
                                        <p:tgtEl>
                                          <p:spTgt spid="17517"/>
                                        </p:tgtEl>
                                        <p:attrNameLst>
                                          <p:attrName>ppt_x</p:attrName>
                                        </p:attrNameLst>
                                      </p:cBhvr>
                                      <p:tavLst>
                                        <p:tav tm="0">
                                          <p:val>
                                            <p:strVal val="#ppt_x"/>
                                          </p:val>
                                        </p:tav>
                                        <p:tav tm="100000">
                                          <p:val>
                                            <p:strVal val="#ppt_x"/>
                                          </p:val>
                                        </p:tav>
                                      </p:tavLst>
                                    </p:anim>
                                    <p:anim calcmode="lin" valueType="num">
                                      <p:cBhvr>
                                        <p:cTn id="28" dur="1000" fill="hold"/>
                                        <p:tgtEl>
                                          <p:spTgt spid="175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523">
                                            <p:txEl>
                                              <p:pRg st="0" end="0"/>
                                            </p:txEl>
                                          </p:spTgt>
                                        </p:tgtEl>
                                        <p:attrNameLst>
                                          <p:attrName>style.visibility</p:attrName>
                                        </p:attrNameLst>
                                      </p:cBhvr>
                                      <p:to>
                                        <p:strVal val="visible"/>
                                      </p:to>
                                    </p:set>
                                    <p:animEffect transition="in" filter="fade">
                                      <p:cBhvr>
                                        <p:cTn id="33" dur="1000"/>
                                        <p:tgtEl>
                                          <p:spTgt spid="17523">
                                            <p:txEl>
                                              <p:pRg st="0" end="0"/>
                                            </p:txEl>
                                          </p:spTgt>
                                        </p:tgtEl>
                                      </p:cBhvr>
                                    </p:animEffect>
                                    <p:anim calcmode="lin" valueType="num">
                                      <p:cBhvr>
                                        <p:cTn id="34" dur="1000" fill="hold"/>
                                        <p:tgtEl>
                                          <p:spTgt spid="1752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75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518"/>
                                        </p:tgtEl>
                                        <p:attrNameLst>
                                          <p:attrName>style.visibility</p:attrName>
                                        </p:attrNameLst>
                                      </p:cBhvr>
                                      <p:to>
                                        <p:strVal val="visible"/>
                                      </p:to>
                                    </p:set>
                                    <p:animEffect transition="in" filter="fade">
                                      <p:cBhvr>
                                        <p:cTn id="40" dur="1000"/>
                                        <p:tgtEl>
                                          <p:spTgt spid="17518"/>
                                        </p:tgtEl>
                                      </p:cBhvr>
                                    </p:animEffect>
                                    <p:anim calcmode="lin" valueType="num">
                                      <p:cBhvr>
                                        <p:cTn id="41" dur="1000" fill="hold"/>
                                        <p:tgtEl>
                                          <p:spTgt spid="17518"/>
                                        </p:tgtEl>
                                        <p:attrNameLst>
                                          <p:attrName>ppt_x</p:attrName>
                                        </p:attrNameLst>
                                      </p:cBhvr>
                                      <p:tavLst>
                                        <p:tav tm="0">
                                          <p:val>
                                            <p:strVal val="#ppt_x"/>
                                          </p:val>
                                        </p:tav>
                                        <p:tav tm="100000">
                                          <p:val>
                                            <p:strVal val="#ppt_x"/>
                                          </p:val>
                                        </p:tav>
                                      </p:tavLst>
                                    </p:anim>
                                    <p:anim calcmode="lin" valueType="num">
                                      <p:cBhvr>
                                        <p:cTn id="42" dur="1000" fill="hold"/>
                                        <p:tgtEl>
                                          <p:spTgt spid="175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530">
                                            <p:txEl>
                                              <p:pRg st="0" end="0"/>
                                            </p:txEl>
                                          </p:spTgt>
                                        </p:tgtEl>
                                        <p:attrNameLst>
                                          <p:attrName>style.visibility</p:attrName>
                                        </p:attrNameLst>
                                      </p:cBhvr>
                                      <p:to>
                                        <p:strVal val="visible"/>
                                      </p:to>
                                    </p:set>
                                    <p:animEffect transition="in" filter="fade">
                                      <p:cBhvr>
                                        <p:cTn id="47" dur="1000"/>
                                        <p:tgtEl>
                                          <p:spTgt spid="17530">
                                            <p:txEl>
                                              <p:pRg st="0" end="0"/>
                                            </p:txEl>
                                          </p:spTgt>
                                        </p:tgtEl>
                                      </p:cBhvr>
                                    </p:animEffect>
                                    <p:anim calcmode="lin" valueType="num">
                                      <p:cBhvr>
                                        <p:cTn id="48" dur="1000" fill="hold"/>
                                        <p:tgtEl>
                                          <p:spTgt spid="1753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7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519"/>
                                        </p:tgtEl>
                                        <p:attrNameLst>
                                          <p:attrName>style.visibility</p:attrName>
                                        </p:attrNameLst>
                                      </p:cBhvr>
                                      <p:to>
                                        <p:strVal val="visible"/>
                                      </p:to>
                                    </p:set>
                                    <p:animEffect transition="in" filter="fade">
                                      <p:cBhvr>
                                        <p:cTn id="54" dur="1000"/>
                                        <p:tgtEl>
                                          <p:spTgt spid="17519"/>
                                        </p:tgtEl>
                                      </p:cBhvr>
                                    </p:animEffect>
                                    <p:anim calcmode="lin" valueType="num">
                                      <p:cBhvr>
                                        <p:cTn id="55" dur="1000" fill="hold"/>
                                        <p:tgtEl>
                                          <p:spTgt spid="17519"/>
                                        </p:tgtEl>
                                        <p:attrNameLst>
                                          <p:attrName>ppt_x</p:attrName>
                                        </p:attrNameLst>
                                      </p:cBhvr>
                                      <p:tavLst>
                                        <p:tav tm="0">
                                          <p:val>
                                            <p:strVal val="#ppt_x"/>
                                          </p:val>
                                        </p:tav>
                                        <p:tav tm="100000">
                                          <p:val>
                                            <p:strVal val="#ppt_x"/>
                                          </p:val>
                                        </p:tav>
                                      </p:tavLst>
                                    </p:anim>
                                    <p:anim calcmode="lin" valueType="num">
                                      <p:cBhvr>
                                        <p:cTn id="56" dur="1000" fill="hold"/>
                                        <p:tgtEl>
                                          <p:spTgt spid="175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526"/>
                                        </p:tgtEl>
                                        <p:attrNameLst>
                                          <p:attrName>style.visibility</p:attrName>
                                        </p:attrNameLst>
                                      </p:cBhvr>
                                      <p:to>
                                        <p:strVal val="visible"/>
                                      </p:to>
                                    </p:set>
                                    <p:animEffect transition="in" filter="fade">
                                      <p:cBhvr>
                                        <p:cTn id="61" dur="1000"/>
                                        <p:tgtEl>
                                          <p:spTgt spid="17526"/>
                                        </p:tgtEl>
                                      </p:cBhvr>
                                    </p:animEffect>
                                    <p:anim calcmode="lin" valueType="num">
                                      <p:cBhvr>
                                        <p:cTn id="62" dur="1000" fill="hold"/>
                                        <p:tgtEl>
                                          <p:spTgt spid="17526"/>
                                        </p:tgtEl>
                                        <p:attrNameLst>
                                          <p:attrName>ppt_x</p:attrName>
                                        </p:attrNameLst>
                                      </p:cBhvr>
                                      <p:tavLst>
                                        <p:tav tm="0">
                                          <p:val>
                                            <p:strVal val="#ppt_x"/>
                                          </p:val>
                                        </p:tav>
                                        <p:tav tm="100000">
                                          <p:val>
                                            <p:strVal val="#ppt_x"/>
                                          </p:val>
                                        </p:tav>
                                      </p:tavLst>
                                    </p:anim>
                                    <p:anim calcmode="lin" valueType="num">
                                      <p:cBhvr>
                                        <p:cTn id="63" dur="1000" fill="hold"/>
                                        <p:tgtEl>
                                          <p:spTgt spid="175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7520"/>
                                        </p:tgtEl>
                                        <p:attrNameLst>
                                          <p:attrName>style.visibility</p:attrName>
                                        </p:attrNameLst>
                                      </p:cBhvr>
                                      <p:to>
                                        <p:strVal val="visible"/>
                                      </p:to>
                                    </p:set>
                                    <p:animEffect transition="in" filter="fade">
                                      <p:cBhvr>
                                        <p:cTn id="72" dur="1000"/>
                                        <p:tgtEl>
                                          <p:spTgt spid="17520"/>
                                        </p:tgtEl>
                                      </p:cBhvr>
                                    </p:animEffect>
                                    <p:anim calcmode="lin" valueType="num">
                                      <p:cBhvr>
                                        <p:cTn id="73" dur="1000" fill="hold"/>
                                        <p:tgtEl>
                                          <p:spTgt spid="17520"/>
                                        </p:tgtEl>
                                        <p:attrNameLst>
                                          <p:attrName>ppt_x</p:attrName>
                                        </p:attrNameLst>
                                      </p:cBhvr>
                                      <p:tavLst>
                                        <p:tav tm="0">
                                          <p:val>
                                            <p:strVal val="#ppt_x"/>
                                          </p:val>
                                        </p:tav>
                                        <p:tav tm="100000">
                                          <p:val>
                                            <p:strVal val="#ppt_x"/>
                                          </p:val>
                                        </p:tav>
                                      </p:tavLst>
                                    </p:anim>
                                    <p:anim calcmode="lin" valueType="num">
                                      <p:cBhvr>
                                        <p:cTn id="74" dur="1000" fill="hold"/>
                                        <p:tgtEl>
                                          <p:spTgt spid="175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528"/>
                                        </p:tgtEl>
                                        <p:attrNameLst>
                                          <p:attrName>style.visibility</p:attrName>
                                        </p:attrNameLst>
                                      </p:cBhvr>
                                      <p:to>
                                        <p:strVal val="visible"/>
                                      </p:to>
                                    </p:set>
                                    <p:animEffect transition="in" filter="fade">
                                      <p:cBhvr>
                                        <p:cTn id="79" dur="1000"/>
                                        <p:tgtEl>
                                          <p:spTgt spid="17528"/>
                                        </p:tgtEl>
                                      </p:cBhvr>
                                    </p:animEffect>
                                    <p:anim calcmode="lin" valueType="num">
                                      <p:cBhvr>
                                        <p:cTn id="80" dur="1000" fill="hold"/>
                                        <p:tgtEl>
                                          <p:spTgt spid="17528"/>
                                        </p:tgtEl>
                                        <p:attrNameLst>
                                          <p:attrName>ppt_x</p:attrName>
                                        </p:attrNameLst>
                                      </p:cBhvr>
                                      <p:tavLst>
                                        <p:tav tm="0">
                                          <p:val>
                                            <p:strVal val="#ppt_x"/>
                                          </p:val>
                                        </p:tav>
                                        <p:tav tm="100000">
                                          <p:val>
                                            <p:strVal val="#ppt_x"/>
                                          </p:val>
                                        </p:tav>
                                      </p:tavLst>
                                    </p:anim>
                                    <p:anim calcmode="lin" valueType="num">
                                      <p:cBhvr>
                                        <p:cTn id="81" dur="1000" fill="hold"/>
                                        <p:tgtEl>
                                          <p:spTgt spid="17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7" grpId="0"/>
      <p:bldP spid="17518" grpId="0"/>
      <p:bldP spid="17519" grpId="0"/>
      <p:bldP spid="17520" grpId="0"/>
      <p:bldP spid="17526" grpId="0"/>
      <p:bldP spid="17528"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07368" y="1832277"/>
            <a:ext cx="3610728" cy="2279348"/>
            <a:chOff x="8183649" y="952329"/>
            <a:chExt cx="3610728" cy="2279348"/>
          </a:xfrm>
        </p:grpSpPr>
        <p:pic>
          <p:nvPicPr>
            <p:cNvPr id="17" name="Picture 4" descr="CO2与水反应"/>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61471"/>
            <a:stretch/>
          </p:blipFill>
          <p:spPr bwMode="auto">
            <a:xfrm>
              <a:off x="8183649" y="952329"/>
              <a:ext cx="3610728" cy="2279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noChangeArrowheads="1"/>
            </p:cNvPicPr>
            <p:nvPr/>
          </p:nvPicPr>
          <p:blipFill>
            <a:blip r:embed="rId4">
              <a:lum bright="-12000" contrast="100000"/>
              <a:extLst>
                <a:ext uri="{28A0092B-C50C-407E-A947-70E740481C1C}">
                  <a14:useLocalDpi xmlns:a14="http://schemas.microsoft.com/office/drawing/2010/main" val="0"/>
                </a:ext>
              </a:extLst>
            </a:blip>
            <a:srcRect/>
            <a:stretch>
              <a:fillRect/>
            </a:stretch>
          </p:blipFill>
          <p:spPr bwMode="auto">
            <a:xfrm>
              <a:off x="10415835" y="2092003"/>
              <a:ext cx="720725" cy="64452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grpSp>
      <p:sp>
        <p:nvSpPr>
          <p:cNvPr id="17412" name="Text Box 4"/>
          <p:cNvSpPr txBox="1">
            <a:spLocks noChangeArrowheads="1"/>
          </p:cNvSpPr>
          <p:nvPr/>
        </p:nvSpPr>
        <p:spPr bwMode="auto">
          <a:xfrm>
            <a:off x="1774828" y="908050"/>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en-US" altLang="zh-CN" sz="2400">
                <a:solidFill>
                  <a:schemeClr val="tx1"/>
                </a:solidFill>
                <a:latin typeface="华文行楷" panose="02010800040101010101" pitchFamily="2" charset="-122"/>
                <a:ea typeface="华文行楷" panose="02010800040101010101" pitchFamily="2" charset="-122"/>
              </a:rPr>
              <a:t> </a:t>
            </a:r>
            <a:endParaRPr lang="zh-CN" altLang="en-US" sz="1800">
              <a:solidFill>
                <a:schemeClr val="tx1"/>
              </a:solidFill>
              <a:latin typeface="Arial" panose="020B0604020202020204" pitchFamily="34" charset="0"/>
              <a:ea typeface="宋体" panose="02010600030101010101" pitchFamily="2" charset="-122"/>
            </a:endParaRPr>
          </a:p>
        </p:txBody>
      </p:sp>
      <p:sp>
        <p:nvSpPr>
          <p:cNvPr id="24" name="Text Box 5"/>
          <p:cNvSpPr txBox="1">
            <a:spLocks noChangeArrowheads="1"/>
          </p:cNvSpPr>
          <p:nvPr/>
        </p:nvSpPr>
        <p:spPr bwMode="auto">
          <a:xfrm>
            <a:off x="1487488" y="629242"/>
            <a:ext cx="8315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zh-CN" altLang="en-US" sz="4000" dirty="0" smtClean="0">
                <a:solidFill>
                  <a:schemeClr val="accent1">
                    <a:lumMod val="50000"/>
                  </a:schemeClr>
                </a:solidFill>
                <a:latin typeface="微软雅黑" panose="020B0503020204020204" pitchFamily="34" charset="-122"/>
                <a:ea typeface="微软雅黑" panose="020B0503020204020204" pitchFamily="34" charset="-122"/>
              </a:rPr>
              <a:t>探究二：</a:t>
            </a:r>
            <a:r>
              <a:rPr lang="zh-CN" altLang="en-US" sz="4000" dirty="0">
                <a:solidFill>
                  <a:schemeClr val="accent1">
                    <a:lumMod val="50000"/>
                  </a:schemeClr>
                </a:solidFill>
                <a:latin typeface="微软雅黑" panose="020B0503020204020204" pitchFamily="34" charset="-122"/>
                <a:ea typeface="微软雅黑" panose="020B0503020204020204" pitchFamily="34" charset="-122"/>
              </a:rPr>
              <a:t>是什么物质让石蕊变红的？</a:t>
            </a:r>
          </a:p>
        </p:txBody>
      </p:sp>
      <p:sp>
        <p:nvSpPr>
          <p:cNvPr id="2" name="文本框 1"/>
          <p:cNvSpPr txBox="1"/>
          <p:nvPr/>
        </p:nvSpPr>
        <p:spPr>
          <a:xfrm>
            <a:off x="4425464" y="2090401"/>
            <a:ext cx="7575192" cy="3637919"/>
          </a:xfrm>
          <a:prstGeom prst="rect">
            <a:avLst/>
          </a:prstGeom>
          <a:noFill/>
        </p:spPr>
        <p:txBody>
          <a:bodyPr wrap="square" rtlCol="0">
            <a:spAutoFit/>
          </a:bodyPr>
          <a:lstStyle/>
          <a:p>
            <a:pPr>
              <a:lnSpc>
                <a:spcPct val="130000"/>
              </a:lnSpc>
            </a:pPr>
            <a:r>
              <a:rPr lang="zh-CN" altLang="en-US" sz="3600" dirty="0" smtClean="0">
                <a:solidFill>
                  <a:srgbClr val="000000"/>
                </a:solidFill>
                <a:ea typeface="微软雅黑" panose="020B0503020204020204" pitchFamily="34" charset="-122"/>
              </a:rPr>
              <a:t>结论：二氧化碳和水反应生成酸性物质</a:t>
            </a:r>
            <a:r>
              <a:rPr lang="en-US" altLang="zh-CN" sz="3600" dirty="0" smtClean="0">
                <a:solidFill>
                  <a:srgbClr val="000000"/>
                </a:solidFill>
                <a:ea typeface="微软雅黑" panose="020B0503020204020204" pitchFamily="34" charset="-122"/>
              </a:rPr>
              <a:t>,</a:t>
            </a:r>
            <a:r>
              <a:rPr lang="zh-CN" altLang="en-US" sz="3600" dirty="0" smtClean="0">
                <a:solidFill>
                  <a:srgbClr val="000000"/>
                </a:solidFill>
                <a:ea typeface="微软雅黑" panose="020B0503020204020204" pitchFamily="34" charset="-122"/>
              </a:rPr>
              <a:t>这种酸性物质使紫色石蕊试液变红</a:t>
            </a:r>
            <a:endParaRPr lang="en-US" altLang="zh-CN" sz="3600" dirty="0" smtClean="0">
              <a:solidFill>
                <a:srgbClr val="000000"/>
              </a:solidFill>
              <a:ea typeface="微软雅黑" panose="020B0503020204020204" pitchFamily="34" charset="-122"/>
            </a:endParaRPr>
          </a:p>
          <a:p>
            <a:pPr>
              <a:lnSpc>
                <a:spcPct val="250000"/>
              </a:lnSpc>
            </a:pPr>
            <a:r>
              <a:rPr lang="zh-CN" altLang="en-US" sz="3600" dirty="0" smtClean="0">
                <a:solidFill>
                  <a:srgbClr val="000000"/>
                </a:solidFill>
                <a:ea typeface="微软雅黑" panose="020B0503020204020204" pitchFamily="34" charset="-122"/>
              </a:rPr>
              <a:t>化学方程式：</a:t>
            </a:r>
            <a:r>
              <a:rPr lang="en-US" altLang="zh-CN" sz="3600" dirty="0">
                <a:solidFill>
                  <a:srgbClr val="000000"/>
                </a:solidFill>
                <a:latin typeface="微软雅黑" panose="020B0503020204020204" pitchFamily="34" charset="-122"/>
                <a:ea typeface="微软雅黑" panose="020B0503020204020204" pitchFamily="34" charset="-122"/>
              </a:rPr>
              <a:t> </a:t>
            </a:r>
            <a:r>
              <a:rPr lang="en-US" altLang="zh-CN" sz="3600" dirty="0" smtClean="0">
                <a:solidFill>
                  <a:srgbClr val="000000"/>
                </a:solidFill>
                <a:latin typeface="微软雅黑" panose="020B0503020204020204" pitchFamily="34" charset="-122"/>
                <a:ea typeface="微软雅黑" panose="020B0503020204020204" pitchFamily="34" charset="-122"/>
              </a:rPr>
              <a:t>CO</a:t>
            </a:r>
            <a:r>
              <a:rPr lang="en-US" altLang="zh-CN" sz="3600" baseline="-25000" dirty="0" smtClean="0">
                <a:solidFill>
                  <a:srgbClr val="000000"/>
                </a:solidFill>
                <a:latin typeface="微软雅黑" panose="020B0503020204020204" pitchFamily="34" charset="-122"/>
                <a:ea typeface="微软雅黑" panose="020B0503020204020204" pitchFamily="34" charset="-122"/>
              </a:rPr>
              <a:t>2</a:t>
            </a:r>
            <a:r>
              <a:rPr lang="en-US" altLang="zh-CN" sz="3600" dirty="0" smtClean="0">
                <a:solidFill>
                  <a:srgbClr val="000000"/>
                </a:solidFill>
                <a:latin typeface="微软雅黑" panose="020B0503020204020204" pitchFamily="34" charset="-122"/>
                <a:ea typeface="微软雅黑" panose="020B0503020204020204" pitchFamily="34" charset="-122"/>
              </a:rPr>
              <a:t> +H</a:t>
            </a:r>
            <a:r>
              <a:rPr lang="en-US" altLang="zh-CN" sz="3600" baseline="-25000" dirty="0" smtClean="0">
                <a:solidFill>
                  <a:srgbClr val="000000"/>
                </a:solidFill>
                <a:latin typeface="微软雅黑" panose="020B0503020204020204" pitchFamily="34" charset="-122"/>
                <a:ea typeface="微软雅黑" panose="020B0503020204020204" pitchFamily="34" charset="-122"/>
              </a:rPr>
              <a:t>2</a:t>
            </a:r>
            <a:r>
              <a:rPr lang="en-US" altLang="zh-CN" sz="3600" dirty="0" smtClean="0">
                <a:solidFill>
                  <a:srgbClr val="000000"/>
                </a:solidFill>
                <a:latin typeface="微软雅黑" panose="020B0503020204020204" pitchFamily="34" charset="-122"/>
                <a:ea typeface="微软雅黑" panose="020B0503020204020204" pitchFamily="34" charset="-122"/>
              </a:rPr>
              <a:t>O=</a:t>
            </a:r>
            <a:r>
              <a:rPr lang="en-US" altLang="zh-CN" sz="3600" dirty="0">
                <a:solidFill>
                  <a:srgbClr val="000000"/>
                </a:solidFill>
                <a:latin typeface="微软雅黑" panose="020B0503020204020204" pitchFamily="34" charset="-122"/>
                <a:ea typeface="微软雅黑" panose="020B0503020204020204" pitchFamily="34" charset="-122"/>
              </a:rPr>
              <a:t> </a:t>
            </a:r>
            <a:r>
              <a:rPr lang="en-US" altLang="zh-CN" sz="3600" dirty="0" smtClean="0">
                <a:solidFill>
                  <a:srgbClr val="000000"/>
                </a:solidFill>
                <a:latin typeface="微软雅黑" panose="020B0503020204020204" pitchFamily="34" charset="-122"/>
                <a:ea typeface="微软雅黑" panose="020B0503020204020204" pitchFamily="34" charset="-122"/>
              </a:rPr>
              <a:t>H</a:t>
            </a:r>
            <a:r>
              <a:rPr lang="en-US" altLang="zh-CN" sz="3600" baseline="-25000" dirty="0" smtClean="0">
                <a:solidFill>
                  <a:srgbClr val="000000"/>
                </a:solidFill>
                <a:latin typeface="微软雅黑" panose="020B0503020204020204" pitchFamily="34" charset="-122"/>
                <a:ea typeface="微软雅黑" panose="020B0503020204020204" pitchFamily="34" charset="-122"/>
              </a:rPr>
              <a:t>2</a:t>
            </a:r>
            <a:r>
              <a:rPr lang="en-US" altLang="zh-CN" sz="3600" dirty="0" smtClean="0">
                <a:solidFill>
                  <a:srgbClr val="000000"/>
                </a:solidFill>
                <a:latin typeface="微软雅黑" panose="020B0503020204020204" pitchFamily="34" charset="-122"/>
                <a:ea typeface="微软雅黑" panose="020B0503020204020204" pitchFamily="34" charset="-122"/>
              </a:rPr>
              <a:t>CO</a:t>
            </a:r>
            <a:r>
              <a:rPr lang="en-US" altLang="zh-CN" sz="3600" baseline="-25000" dirty="0" smtClean="0">
                <a:solidFill>
                  <a:srgbClr val="000000"/>
                </a:solidFill>
                <a:latin typeface="微软雅黑" panose="020B0503020204020204" pitchFamily="34" charset="-122"/>
                <a:ea typeface="微软雅黑" panose="020B0503020204020204" pitchFamily="34" charset="-122"/>
              </a:rPr>
              <a:t>3</a:t>
            </a:r>
            <a:endParaRPr lang="zh-CN" altLang="en-US" sz="3600" dirty="0" smtClean="0">
              <a:solidFill>
                <a:srgbClr val="000000"/>
              </a:solidFill>
              <a:ea typeface="微软雅黑" panose="020B0503020204020204" pitchFamily="34" charset="-122"/>
            </a:endParaRPr>
          </a:p>
        </p:txBody>
      </p:sp>
    </p:spTree>
    <p:extLst>
      <p:ext uri="{BB962C8B-B14F-4D97-AF65-F5344CB8AC3E}">
        <p14:creationId xmlns:p14="http://schemas.microsoft.com/office/powerpoint/2010/main" val="584385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1999"/>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1999"/>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12" name="Text Box 4"/>
          <p:cNvSpPr txBox="1">
            <a:spLocks noChangeArrowheads="1"/>
          </p:cNvSpPr>
          <p:nvPr/>
        </p:nvSpPr>
        <p:spPr bwMode="auto">
          <a:xfrm>
            <a:off x="1774828" y="908050"/>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en-US" altLang="zh-CN" sz="2400">
                <a:solidFill>
                  <a:schemeClr val="tx1"/>
                </a:solidFill>
                <a:latin typeface="华文行楷" panose="02010800040101010101" pitchFamily="2" charset="-122"/>
                <a:ea typeface="华文行楷" panose="02010800040101010101" pitchFamily="2" charset="-122"/>
              </a:rPr>
              <a:t> </a:t>
            </a:r>
            <a:endParaRPr lang="zh-CN" altLang="en-US" sz="1800">
              <a:solidFill>
                <a:schemeClr val="tx1"/>
              </a:solidFill>
              <a:latin typeface="Arial" panose="020B0604020202020204" pitchFamily="34" charset="0"/>
              <a:ea typeface="宋体" panose="02010600030101010101" pitchFamily="2" charset="-122"/>
            </a:endParaRPr>
          </a:p>
        </p:txBody>
      </p:sp>
      <p:sp>
        <p:nvSpPr>
          <p:cNvPr id="24" name="Text Box 5"/>
          <p:cNvSpPr txBox="1">
            <a:spLocks noChangeArrowheads="1"/>
          </p:cNvSpPr>
          <p:nvPr/>
        </p:nvSpPr>
        <p:spPr bwMode="auto">
          <a:xfrm>
            <a:off x="1559496" y="602086"/>
            <a:ext cx="8315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zh-CN" altLang="en-US" sz="4000" dirty="0" smtClean="0">
                <a:solidFill>
                  <a:schemeClr val="accent1">
                    <a:lumMod val="50000"/>
                  </a:schemeClr>
                </a:solidFill>
                <a:latin typeface="微软雅黑" panose="020B0503020204020204" pitchFamily="34" charset="-122"/>
                <a:ea typeface="微软雅黑" panose="020B0503020204020204" pitchFamily="34" charset="-122"/>
              </a:rPr>
              <a:t>探究三：</a:t>
            </a:r>
            <a:r>
              <a:rPr lang="en-US" altLang="zh-CN" sz="4000" dirty="0" smtClean="0">
                <a:solidFill>
                  <a:schemeClr val="accent1">
                    <a:lumMod val="50000"/>
                  </a:schemeClr>
                </a:solidFill>
                <a:latin typeface="微软雅黑" panose="020B0503020204020204" pitchFamily="34" charset="-122"/>
                <a:ea typeface="微软雅黑" panose="020B0503020204020204" pitchFamily="34" charset="-122"/>
              </a:rPr>
              <a:t>CO</a:t>
            </a:r>
            <a:r>
              <a:rPr lang="en-US" altLang="zh-CN" sz="4000" baseline="-25000" dirty="0" smtClean="0">
                <a:solidFill>
                  <a:schemeClr val="accent1">
                    <a:lumMod val="50000"/>
                  </a:schemeClr>
                </a:solidFill>
                <a:latin typeface="微软雅黑" panose="020B0503020204020204" pitchFamily="34" charset="-122"/>
                <a:ea typeface="微软雅黑" panose="020B0503020204020204" pitchFamily="34" charset="-122"/>
              </a:rPr>
              <a:t>2</a:t>
            </a:r>
            <a:r>
              <a:rPr lang="zh-CN" altLang="en-US" sz="4000" dirty="0">
                <a:solidFill>
                  <a:schemeClr val="accent1">
                    <a:lumMod val="50000"/>
                  </a:schemeClr>
                </a:solidFill>
                <a:latin typeface="微软雅黑" panose="020B0503020204020204" pitchFamily="34" charset="-122"/>
                <a:ea typeface="微软雅黑" panose="020B0503020204020204" pitchFamily="34" charset="-122"/>
              </a:rPr>
              <a:t>的检验</a:t>
            </a:r>
          </a:p>
        </p:txBody>
      </p:sp>
      <p:sp>
        <p:nvSpPr>
          <p:cNvPr id="2" name="文本框 1"/>
          <p:cNvSpPr txBox="1"/>
          <p:nvPr/>
        </p:nvSpPr>
        <p:spPr>
          <a:xfrm>
            <a:off x="2207568" y="1734959"/>
            <a:ext cx="8424936" cy="954107"/>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提问</a:t>
            </a:r>
            <a:r>
              <a:rPr lang="zh-CN" altLang="en-US" sz="2800" dirty="0" smtClean="0">
                <a:latin typeface="微软雅黑" panose="020B0503020204020204" pitchFamily="34" charset="-122"/>
                <a:ea typeface="微软雅黑" panose="020B0503020204020204" pitchFamily="34" charset="-122"/>
              </a:rPr>
              <a:t>：两</a:t>
            </a:r>
            <a:r>
              <a:rPr lang="zh-CN" altLang="en-US" sz="2800" dirty="0">
                <a:latin typeface="微软雅黑" panose="020B0503020204020204" pitchFamily="34" charset="-122"/>
                <a:ea typeface="微软雅黑" panose="020B0503020204020204" pitchFamily="34" charset="-122"/>
              </a:rPr>
              <a:t>瓶均为无色的气体</a:t>
            </a:r>
            <a:r>
              <a:rPr lang="zh-CN" altLang="en-US" sz="2800" dirty="0" smtClean="0">
                <a:latin typeface="微软雅黑" panose="020B0503020204020204" pitchFamily="34" charset="-122"/>
                <a:ea typeface="微软雅黑" panose="020B0503020204020204" pitchFamily="34" charset="-122"/>
              </a:rPr>
              <a:t>，其中</a:t>
            </a:r>
            <a:r>
              <a:rPr lang="zh-CN" altLang="en-US" sz="2800" dirty="0">
                <a:latin typeface="微软雅黑" panose="020B0503020204020204" pitchFamily="34" charset="-122"/>
                <a:ea typeface="微软雅黑" panose="020B0503020204020204" pitchFamily="34" charset="-122"/>
              </a:rPr>
              <a:t>一瓶为二氧化碳</a:t>
            </a:r>
            <a:r>
              <a:rPr lang="zh-CN" altLang="en-US" sz="2800" dirty="0" smtClean="0">
                <a:latin typeface="微软雅黑" panose="020B0503020204020204" pitchFamily="34" charset="-122"/>
                <a:ea typeface="微软雅黑" panose="020B0503020204020204" pitchFamily="34" charset="-122"/>
              </a:rPr>
              <a:t>，请问问如何</a:t>
            </a:r>
            <a:r>
              <a:rPr lang="zh-CN" altLang="en-US" sz="2800" dirty="0">
                <a:latin typeface="微软雅黑" panose="020B0503020204020204" pitchFamily="34" charset="-122"/>
                <a:ea typeface="微软雅黑" panose="020B0503020204020204" pitchFamily="34" charset="-122"/>
              </a:rPr>
              <a:t>判断哪一瓶气体是二氧化碳。</a:t>
            </a:r>
          </a:p>
        </p:txBody>
      </p:sp>
      <p:pic>
        <p:nvPicPr>
          <p:cNvPr id="1026" name="Picture 2" descr="http://a3.att.hudong.com/01/03/01100000000000144740033294340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2828124"/>
            <a:ext cx="19050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a3.att.hudong.com/01/03/01100000000000144740033294340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376" y="2890975"/>
            <a:ext cx="1905000" cy="258127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639444" y="5779109"/>
            <a:ext cx="7776864" cy="646331"/>
          </a:xfrm>
          <a:prstGeom prst="rect">
            <a:avLst/>
          </a:prstGeom>
          <a:noFill/>
        </p:spPr>
        <p:txBody>
          <a:bodyPr wrap="square" rtlCol="0">
            <a:spAutoFit/>
          </a:bodyPr>
          <a:lstStyle/>
          <a:p>
            <a:r>
              <a:rPr lang="zh-CN" altLang="en-US" sz="3600" dirty="0" smtClean="0">
                <a:latin typeface="微软雅黑" panose="020B0503020204020204" pitchFamily="34" charset="-122"/>
                <a:ea typeface="微软雅黑" panose="020B0503020204020204" pitchFamily="34" charset="-122"/>
              </a:rPr>
              <a:t>哪一瓶是二氧化碳呢？</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6949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365787" y="764704"/>
            <a:ext cx="1691200" cy="4447033"/>
            <a:chOff x="9627177" y="1205484"/>
            <a:chExt cx="1691200" cy="4447033"/>
          </a:xfrm>
        </p:grpSpPr>
        <p:grpSp>
          <p:nvGrpSpPr>
            <p:cNvPr id="5" name="组合 4"/>
            <p:cNvGrpSpPr/>
            <p:nvPr/>
          </p:nvGrpSpPr>
          <p:grpSpPr>
            <a:xfrm>
              <a:off x="9653534" y="1205484"/>
              <a:ext cx="1638488" cy="623239"/>
              <a:chOff x="10105435" y="1231901"/>
              <a:chExt cx="1638488" cy="623239"/>
            </a:xfrm>
          </p:grpSpPr>
          <p:sp>
            <p:nvSpPr>
              <p:cNvPr id="15" name="Rounded Rectangle 2"/>
              <p:cNvSpPr/>
              <p:nvPr/>
            </p:nvSpPr>
            <p:spPr>
              <a:xfrm>
                <a:off x="10105435" y="1231901"/>
                <a:ext cx="1638488" cy="623239"/>
              </a:xfrm>
              <a:prstGeom prst="roundRect">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Text Box 10"/>
              <p:cNvSpPr txBox="1">
                <a:spLocks noChangeArrowheads="1"/>
              </p:cNvSpPr>
              <p:nvPr/>
            </p:nvSpPr>
            <p:spPr bwMode="auto">
              <a:xfrm>
                <a:off x="10214436" y="132807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引入</a:t>
                </a:r>
                <a:r>
                  <a:rPr lang="en-US" altLang="zh-CN"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CO₂</a:t>
                </a:r>
                <a:endParaRPr lang="en-US"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6" name="组合 5"/>
            <p:cNvGrpSpPr/>
            <p:nvPr/>
          </p:nvGrpSpPr>
          <p:grpSpPr>
            <a:xfrm>
              <a:off x="9627177" y="2480082"/>
              <a:ext cx="1691200" cy="623239"/>
              <a:chOff x="9970077" y="2789971"/>
              <a:chExt cx="1691200" cy="623239"/>
            </a:xfrm>
          </p:grpSpPr>
          <p:sp>
            <p:nvSpPr>
              <p:cNvPr id="13" name="Rounded Rectangle 48"/>
              <p:cNvSpPr/>
              <p:nvPr/>
            </p:nvSpPr>
            <p:spPr>
              <a:xfrm>
                <a:off x="9996434" y="2789971"/>
                <a:ext cx="1638488" cy="623239"/>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Text Box 10"/>
              <p:cNvSpPr txBox="1">
                <a:spLocks noChangeArrowheads="1"/>
              </p:cNvSpPr>
              <p:nvPr/>
            </p:nvSpPr>
            <p:spPr bwMode="auto">
              <a:xfrm>
                <a:off x="9970077" y="2943359"/>
                <a:ext cx="1691200"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认识二氧化碳</a:t>
                </a:r>
                <a:endParaRPr lang="en-US" sz="20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grpSp>
          <p:nvGrpSpPr>
            <p:cNvPr id="7" name="组合 6"/>
            <p:cNvGrpSpPr/>
            <p:nvPr/>
          </p:nvGrpSpPr>
          <p:grpSpPr>
            <a:xfrm>
              <a:off x="9653534" y="3754680"/>
              <a:ext cx="1638488" cy="623239"/>
              <a:chOff x="9996434" y="3993905"/>
              <a:chExt cx="1638488" cy="623239"/>
            </a:xfrm>
          </p:grpSpPr>
          <p:sp>
            <p:nvSpPr>
              <p:cNvPr id="11" name="Rounded Rectangle 52"/>
              <p:cNvSpPr/>
              <p:nvPr/>
            </p:nvSpPr>
            <p:spPr>
              <a:xfrm>
                <a:off x="9996434" y="3993905"/>
                <a:ext cx="1638488" cy="623239"/>
              </a:xfrm>
              <a:prstGeom prst="roundRect">
                <a:avLst/>
              </a:prstGeom>
              <a:solidFill>
                <a:schemeClr val="accent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2"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合作探究</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 name="组合 7"/>
            <p:cNvGrpSpPr/>
            <p:nvPr/>
          </p:nvGrpSpPr>
          <p:grpSpPr>
            <a:xfrm>
              <a:off x="9653534" y="5029278"/>
              <a:ext cx="1638488" cy="623239"/>
              <a:chOff x="9996434" y="5301852"/>
              <a:chExt cx="1638488" cy="623239"/>
            </a:xfrm>
          </p:grpSpPr>
          <p:sp>
            <p:nvSpPr>
              <p:cNvPr id="9" name="Rounded Rectangle 56"/>
              <p:cNvSpPr/>
              <p:nvPr/>
            </p:nvSpPr>
            <p:spPr>
              <a:xfrm>
                <a:off x="9996434" y="5301852"/>
                <a:ext cx="1638488" cy="623239"/>
              </a:xfrm>
              <a:prstGeom prst="roundRect">
                <a:avLst/>
              </a:prstGeom>
              <a:solidFill>
                <a:schemeClr val="accent5">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巩固练习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17" name="组合 16"/>
          <p:cNvGrpSpPr/>
          <p:nvPr/>
        </p:nvGrpSpPr>
        <p:grpSpPr>
          <a:xfrm>
            <a:off x="963233" y="2192690"/>
            <a:ext cx="3023442" cy="1564196"/>
            <a:chOff x="1819275" y="1143000"/>
            <a:chExt cx="2867025" cy="1483273"/>
          </a:xfrm>
        </p:grpSpPr>
        <p:sp>
          <p:nvSpPr>
            <p:cNvPr id="18" name="矩形 1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911424" y="3945250"/>
            <a:ext cx="3129621" cy="707886"/>
          </a:xfrm>
          <a:prstGeom prst="rect">
            <a:avLst/>
          </a:prstGeom>
          <a:noFill/>
        </p:spPr>
        <p:txBody>
          <a:bodyPr wrap="square" rtlCol="0">
            <a:spAutoFit/>
          </a:bodyPr>
          <a:lstStyle/>
          <a:p>
            <a:pPr algn="ctr"/>
            <a:r>
              <a:rPr lang="en-US" altLang="zh-CN" sz="4000" b="1" dirty="0">
                <a:solidFill>
                  <a:schemeClr val="accent1">
                    <a:lumMod val="50000"/>
                  </a:schemeClr>
                </a:solidFill>
                <a:latin typeface="Kozuka Gothic Pro M" panose="020B0700000000000000" pitchFamily="34" charset="-128"/>
                <a:ea typeface="Kozuka Gothic Pro M" panose="020B0700000000000000" pitchFamily="34" charset="-128"/>
              </a:rPr>
              <a:t>CONTENTS</a:t>
            </a:r>
            <a:endParaRPr lang="zh-CN" altLang="en-US" sz="4000" dirty="0">
              <a:solidFill>
                <a:schemeClr val="accent1">
                  <a:lumMod val="50000"/>
                </a:schemeClr>
              </a:solidFill>
              <a:latin typeface="Kozuka Gothic Pro M" panose="020B0700000000000000" pitchFamily="34" charset="-128"/>
              <a:ea typeface="Kozuka Gothic Pro M" panose="020B0700000000000000" pitchFamily="34" charset="-128"/>
            </a:endParaRPr>
          </a:p>
        </p:txBody>
      </p:sp>
      <p:sp>
        <p:nvSpPr>
          <p:cNvPr id="21" name="文本框 20"/>
          <p:cNvSpPr txBox="1"/>
          <p:nvPr/>
        </p:nvSpPr>
        <p:spPr>
          <a:xfrm>
            <a:off x="1490027" y="2422200"/>
            <a:ext cx="1969854" cy="1066126"/>
          </a:xfrm>
          <a:prstGeom prst="rect">
            <a:avLst/>
          </a:prstGeom>
          <a:noFill/>
        </p:spPr>
        <p:txBody>
          <a:bodyPr wrap="square" rtlCol="0">
            <a:spAutoFit/>
          </a:bodyPr>
          <a:lstStyle/>
          <a:p>
            <a:pPr algn="ctr"/>
            <a:r>
              <a:rPr lang="zh-CN" altLang="en-US" sz="6330" b="1" dirty="0">
                <a:solidFill>
                  <a:schemeClr val="accent1">
                    <a:lumMod val="50000"/>
                  </a:schemeClr>
                </a:solidFill>
                <a:latin typeface="微软雅黑" panose="020B0503020204020204" pitchFamily="34" charset="-122"/>
                <a:ea typeface="微软雅黑" panose="020B0503020204020204" pitchFamily="34" charset="-122"/>
              </a:rPr>
              <a:t>目录</a:t>
            </a:r>
          </a:p>
        </p:txBody>
      </p:sp>
      <p:grpSp>
        <p:nvGrpSpPr>
          <p:cNvPr id="22" name="组合 21"/>
          <p:cNvGrpSpPr/>
          <p:nvPr/>
        </p:nvGrpSpPr>
        <p:grpSpPr>
          <a:xfrm>
            <a:off x="5688845" y="1387944"/>
            <a:ext cx="2425118" cy="4447033"/>
            <a:chOff x="9260218" y="1205484"/>
            <a:chExt cx="2425118" cy="4447033"/>
          </a:xfrm>
        </p:grpSpPr>
        <p:grpSp>
          <p:nvGrpSpPr>
            <p:cNvPr id="23" name="组合 22"/>
            <p:cNvGrpSpPr/>
            <p:nvPr/>
          </p:nvGrpSpPr>
          <p:grpSpPr>
            <a:xfrm>
              <a:off x="9260218" y="1205484"/>
              <a:ext cx="2425118" cy="623239"/>
              <a:chOff x="9712119" y="1231901"/>
              <a:chExt cx="2425118" cy="623239"/>
            </a:xfrm>
          </p:grpSpPr>
          <p:sp>
            <p:nvSpPr>
              <p:cNvPr id="33" name="Rounded Rectangle 2"/>
              <p:cNvSpPr/>
              <p:nvPr/>
            </p:nvSpPr>
            <p:spPr>
              <a:xfrm>
                <a:off x="10105435" y="1231901"/>
                <a:ext cx="1638488" cy="623239"/>
              </a:xfrm>
              <a:prstGeom prst="round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Text Box 10"/>
              <p:cNvSpPr txBox="1">
                <a:spLocks noChangeArrowheads="1"/>
              </p:cNvSpPr>
              <p:nvPr/>
            </p:nvSpPr>
            <p:spPr bwMode="auto">
              <a:xfrm>
                <a:off x="9712119" y="1372913"/>
                <a:ext cx="2425118"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自然界</a:t>
                </a:r>
                <a:r>
                  <a:rPr lang="en-US" altLang="zh-CN"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a:t>
                </a:r>
                <a:r>
                  <a:rPr lang="en-US" altLang="zh-CN"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₂</a:t>
                </a:r>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循环</a:t>
                </a:r>
                <a:endParaRPr lang="en-US"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4" name="组合 23"/>
            <p:cNvGrpSpPr/>
            <p:nvPr/>
          </p:nvGrpSpPr>
          <p:grpSpPr>
            <a:xfrm>
              <a:off x="9653534" y="2480082"/>
              <a:ext cx="1638488" cy="623239"/>
              <a:chOff x="9996434" y="2789971"/>
              <a:chExt cx="1638488" cy="623239"/>
            </a:xfrm>
          </p:grpSpPr>
          <p:sp>
            <p:nvSpPr>
              <p:cNvPr id="31" name="Rounded Rectangle 48"/>
              <p:cNvSpPr/>
              <p:nvPr/>
            </p:nvSpPr>
            <p:spPr>
              <a:xfrm>
                <a:off x="9996434" y="2789971"/>
                <a:ext cx="1638488" cy="623239"/>
              </a:xfrm>
              <a:prstGeom prst="roundRect">
                <a:avLst/>
              </a:prstGeom>
              <a:solidFill>
                <a:schemeClr val="accent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2" name="Text Box 10"/>
              <p:cNvSpPr txBox="1">
                <a:spLocks noChangeArrowheads="1"/>
              </p:cNvSpPr>
              <p:nvPr/>
            </p:nvSpPr>
            <p:spPr bwMode="auto">
              <a:xfrm>
                <a:off x="10105434" y="288614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探索学习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5" name="组合 24"/>
            <p:cNvGrpSpPr/>
            <p:nvPr/>
          </p:nvGrpSpPr>
          <p:grpSpPr>
            <a:xfrm>
              <a:off x="9653534" y="3754680"/>
              <a:ext cx="1638488" cy="623239"/>
              <a:chOff x="9996434" y="3993905"/>
              <a:chExt cx="1638488" cy="623239"/>
            </a:xfrm>
          </p:grpSpPr>
          <p:sp>
            <p:nvSpPr>
              <p:cNvPr id="29" name="Rounded Rectangle 52"/>
              <p:cNvSpPr/>
              <p:nvPr/>
            </p:nvSpPr>
            <p:spPr>
              <a:xfrm>
                <a:off x="9996434" y="3993905"/>
                <a:ext cx="1638488" cy="623239"/>
              </a:xfrm>
              <a:prstGeom prst="roundRect">
                <a:avLst/>
              </a:prstGeom>
              <a:solidFill>
                <a:schemeClr val="tx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0"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课堂小结</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6" name="组合 25"/>
            <p:cNvGrpSpPr/>
            <p:nvPr/>
          </p:nvGrpSpPr>
          <p:grpSpPr>
            <a:xfrm>
              <a:off x="9653534" y="5029278"/>
              <a:ext cx="1638488" cy="623239"/>
              <a:chOff x="9996434" y="5301852"/>
              <a:chExt cx="1638488" cy="623239"/>
            </a:xfrm>
          </p:grpSpPr>
          <p:sp>
            <p:nvSpPr>
              <p:cNvPr id="27" name="Rounded Rectangle 56"/>
              <p:cNvSpPr/>
              <p:nvPr/>
            </p:nvSpPr>
            <p:spPr>
              <a:xfrm>
                <a:off x="9996434" y="5301852"/>
                <a:ext cx="1638488" cy="623239"/>
              </a:xfrm>
              <a:prstGeom prst="roundRect">
                <a:avLst/>
              </a:prstGeom>
              <a:solidFill>
                <a:schemeClr val="tx1">
                  <a:lumMod val="85000"/>
                  <a:lumOff val="1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课堂延伸</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Tree>
    <p:extLst>
      <p:ext uri="{BB962C8B-B14F-4D97-AF65-F5344CB8AC3E}">
        <p14:creationId xmlns:p14="http://schemas.microsoft.com/office/powerpoint/2010/main" val="348068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0-#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4131"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12" name="Text Box 4"/>
          <p:cNvSpPr txBox="1">
            <a:spLocks noChangeArrowheads="1"/>
          </p:cNvSpPr>
          <p:nvPr/>
        </p:nvSpPr>
        <p:spPr bwMode="auto">
          <a:xfrm>
            <a:off x="1774828" y="908050"/>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en-US" altLang="zh-CN" sz="2400">
                <a:solidFill>
                  <a:schemeClr val="tx1"/>
                </a:solidFill>
                <a:latin typeface="华文行楷" panose="02010800040101010101" pitchFamily="2" charset="-122"/>
                <a:ea typeface="华文行楷" panose="02010800040101010101" pitchFamily="2" charset="-122"/>
              </a:rPr>
              <a:t> </a:t>
            </a:r>
            <a:endParaRPr lang="zh-CN" altLang="en-US" sz="1800">
              <a:solidFill>
                <a:schemeClr val="tx1"/>
              </a:solidFill>
              <a:latin typeface="Arial" panose="020B0604020202020204" pitchFamily="34" charset="0"/>
              <a:ea typeface="宋体" panose="02010600030101010101" pitchFamily="2" charset="-122"/>
            </a:endParaRPr>
          </a:p>
        </p:txBody>
      </p:sp>
      <p:sp>
        <p:nvSpPr>
          <p:cNvPr id="24" name="Text Box 5"/>
          <p:cNvSpPr txBox="1">
            <a:spLocks noChangeArrowheads="1"/>
          </p:cNvSpPr>
          <p:nvPr/>
        </p:nvSpPr>
        <p:spPr bwMode="auto">
          <a:xfrm>
            <a:off x="1559496" y="602086"/>
            <a:ext cx="8315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zh-CN" altLang="en-US" sz="4000" dirty="0" smtClean="0">
                <a:solidFill>
                  <a:schemeClr val="accent1">
                    <a:lumMod val="50000"/>
                  </a:schemeClr>
                </a:solidFill>
                <a:latin typeface="微软雅黑" panose="020B0503020204020204" pitchFamily="34" charset="-122"/>
                <a:ea typeface="微软雅黑" panose="020B0503020204020204" pitchFamily="34" charset="-122"/>
              </a:rPr>
              <a:t>探究三：</a:t>
            </a:r>
            <a:r>
              <a:rPr lang="en-US" altLang="zh-CN" sz="4000" dirty="0" smtClean="0">
                <a:solidFill>
                  <a:schemeClr val="accent1">
                    <a:lumMod val="50000"/>
                  </a:schemeClr>
                </a:solidFill>
                <a:latin typeface="微软雅黑" panose="020B0503020204020204" pitchFamily="34" charset="-122"/>
                <a:ea typeface="微软雅黑" panose="020B0503020204020204" pitchFamily="34" charset="-122"/>
              </a:rPr>
              <a:t>CO</a:t>
            </a:r>
            <a:r>
              <a:rPr lang="en-US" altLang="zh-CN" sz="4000" baseline="-25000" dirty="0" smtClean="0">
                <a:solidFill>
                  <a:schemeClr val="accent1">
                    <a:lumMod val="50000"/>
                  </a:schemeClr>
                </a:solidFill>
                <a:latin typeface="微软雅黑" panose="020B0503020204020204" pitchFamily="34" charset="-122"/>
                <a:ea typeface="微软雅黑" panose="020B0503020204020204" pitchFamily="34" charset="-122"/>
              </a:rPr>
              <a:t>2</a:t>
            </a:r>
            <a:r>
              <a:rPr lang="zh-CN" altLang="en-US" sz="4000" dirty="0">
                <a:solidFill>
                  <a:schemeClr val="accent1">
                    <a:lumMod val="50000"/>
                  </a:schemeClr>
                </a:solidFill>
                <a:latin typeface="微软雅黑" panose="020B0503020204020204" pitchFamily="34" charset="-122"/>
                <a:ea typeface="微软雅黑" panose="020B0503020204020204" pitchFamily="34" charset="-122"/>
              </a:rPr>
              <a:t>的检验</a:t>
            </a:r>
          </a:p>
        </p:txBody>
      </p:sp>
      <p:sp>
        <p:nvSpPr>
          <p:cNvPr id="3" name="矩形 2"/>
          <p:cNvSpPr/>
          <p:nvPr/>
        </p:nvSpPr>
        <p:spPr>
          <a:xfrm>
            <a:off x="2207568" y="2305615"/>
            <a:ext cx="7056784" cy="2601546"/>
          </a:xfrm>
          <a:prstGeom prst="rect">
            <a:avLst/>
          </a:prstGeom>
        </p:spPr>
        <p:txBody>
          <a:bodyPr wrap="square">
            <a:spAutoFit/>
          </a:bodyPr>
          <a:lstStyle/>
          <a:p>
            <a:pPr indent="173038" eaLnBrk="1" hangingPunct="1">
              <a:lnSpc>
                <a:spcPct val="150000"/>
              </a:lnSpc>
              <a:spcBef>
                <a:spcPct val="50000"/>
              </a:spcBef>
            </a:pP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购置</a:t>
            </a:r>
            <a:r>
              <a:rPr lang="zh-CN" altLang="zh-CN" sz="2800" dirty="0">
                <a:latin typeface="微软雅黑" panose="020B0503020204020204" pitchFamily="34" charset="-122"/>
                <a:ea typeface="微软雅黑" panose="020B0503020204020204" pitchFamily="34" charset="-122"/>
              </a:rPr>
              <a:t>新房后装修墙壁时工人师傅往墙上抹上石灰浆一段时间后墙壁变白了，甚至会冒汗，我们怎么解释出现这种现象的原因？这种现象有与二氧化碳的检验有什么关系呢？</a:t>
            </a:r>
            <a:endParaRPr kumimoji="1" lang="zh-CN" altLang="en-US" sz="28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345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12" name="Text Box 4"/>
          <p:cNvSpPr txBox="1">
            <a:spLocks noChangeArrowheads="1"/>
          </p:cNvSpPr>
          <p:nvPr/>
        </p:nvSpPr>
        <p:spPr bwMode="auto">
          <a:xfrm>
            <a:off x="1774828" y="908050"/>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en-US" altLang="zh-CN" sz="2400">
                <a:solidFill>
                  <a:schemeClr val="tx1"/>
                </a:solidFill>
                <a:latin typeface="华文行楷" panose="02010800040101010101" pitchFamily="2" charset="-122"/>
                <a:ea typeface="华文行楷" panose="02010800040101010101" pitchFamily="2" charset="-122"/>
              </a:rPr>
              <a:t> </a:t>
            </a:r>
            <a:endParaRPr lang="zh-CN" altLang="en-US" sz="1800">
              <a:solidFill>
                <a:schemeClr val="tx1"/>
              </a:solidFill>
              <a:latin typeface="Arial" panose="020B0604020202020204" pitchFamily="34" charset="0"/>
              <a:ea typeface="宋体" panose="02010600030101010101" pitchFamily="2" charset="-122"/>
            </a:endParaRPr>
          </a:p>
        </p:txBody>
      </p:sp>
      <p:sp>
        <p:nvSpPr>
          <p:cNvPr id="24" name="Text Box 5"/>
          <p:cNvSpPr txBox="1">
            <a:spLocks noChangeArrowheads="1"/>
          </p:cNvSpPr>
          <p:nvPr/>
        </p:nvSpPr>
        <p:spPr bwMode="auto">
          <a:xfrm>
            <a:off x="1559496" y="602086"/>
            <a:ext cx="8315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r>
              <a:rPr lang="zh-CN" altLang="en-US" sz="4000" dirty="0" smtClean="0">
                <a:solidFill>
                  <a:schemeClr val="accent1">
                    <a:lumMod val="50000"/>
                  </a:schemeClr>
                </a:solidFill>
                <a:latin typeface="微软雅黑" panose="020B0503020204020204" pitchFamily="34" charset="-122"/>
                <a:ea typeface="微软雅黑" panose="020B0503020204020204" pitchFamily="34" charset="-122"/>
              </a:rPr>
              <a:t>探究三：</a:t>
            </a:r>
            <a:r>
              <a:rPr lang="en-US" altLang="zh-CN" sz="4000" dirty="0" smtClean="0">
                <a:solidFill>
                  <a:schemeClr val="accent1">
                    <a:lumMod val="50000"/>
                  </a:schemeClr>
                </a:solidFill>
                <a:latin typeface="微软雅黑" panose="020B0503020204020204" pitchFamily="34" charset="-122"/>
                <a:ea typeface="微软雅黑" panose="020B0503020204020204" pitchFamily="34" charset="-122"/>
              </a:rPr>
              <a:t>CO</a:t>
            </a:r>
            <a:r>
              <a:rPr lang="en-US" altLang="zh-CN" sz="4000" baseline="-25000" dirty="0" smtClean="0">
                <a:solidFill>
                  <a:schemeClr val="accent1">
                    <a:lumMod val="50000"/>
                  </a:schemeClr>
                </a:solidFill>
                <a:latin typeface="微软雅黑" panose="020B0503020204020204" pitchFamily="34" charset="-122"/>
                <a:ea typeface="微软雅黑" panose="020B0503020204020204" pitchFamily="34" charset="-122"/>
              </a:rPr>
              <a:t>2</a:t>
            </a:r>
            <a:r>
              <a:rPr lang="zh-CN" altLang="en-US" sz="4000" dirty="0">
                <a:solidFill>
                  <a:schemeClr val="accent1">
                    <a:lumMod val="50000"/>
                  </a:schemeClr>
                </a:solidFill>
                <a:latin typeface="微软雅黑" panose="020B0503020204020204" pitchFamily="34" charset="-122"/>
                <a:ea typeface="微软雅黑" panose="020B0503020204020204" pitchFamily="34" charset="-122"/>
              </a:rPr>
              <a:t>的检验</a:t>
            </a:r>
          </a:p>
        </p:txBody>
      </p:sp>
      <p:grpSp>
        <p:nvGrpSpPr>
          <p:cNvPr id="16" name="Group 6"/>
          <p:cNvGrpSpPr>
            <a:grpSpLocks/>
          </p:cNvGrpSpPr>
          <p:nvPr/>
        </p:nvGrpSpPr>
        <p:grpSpPr bwMode="auto">
          <a:xfrm flipH="1">
            <a:off x="447678" y="1755102"/>
            <a:ext cx="5319712" cy="4032250"/>
            <a:chOff x="521" y="1434"/>
            <a:chExt cx="3351" cy="2540"/>
          </a:xfrm>
        </p:grpSpPr>
        <p:pic>
          <p:nvPicPr>
            <p:cNvPr id="17" name="Picture 7" descr="碳酸饮料通CO2">
              <a:hlinkClick r:id="rId2" action="ppaction://hlinkfile"/>
            </p:cNvPr>
            <p:cNvPicPr>
              <a:picLocks noChangeAspect="1" noChangeArrowheads="1"/>
            </p:cNvPicPr>
            <p:nvPr/>
          </p:nvPicPr>
          <p:blipFill>
            <a:blip r:embed="rId3" cstate="print">
              <a:lum bright="-6000" contrast="42000"/>
              <a:extLst>
                <a:ext uri="{28A0092B-C50C-407E-A947-70E740481C1C}">
                  <a14:useLocalDpi xmlns:a14="http://schemas.microsoft.com/office/drawing/2010/main" val="0"/>
                </a:ext>
              </a:extLst>
            </a:blip>
            <a:srcRect r="54993"/>
            <a:stretch>
              <a:fillRect/>
            </a:stretch>
          </p:blipFill>
          <p:spPr bwMode="auto">
            <a:xfrm>
              <a:off x="1973" y="1434"/>
              <a:ext cx="1899" cy="2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521" y="3249"/>
              <a:ext cx="154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a:lnSpc>
                  <a:spcPct val="100000"/>
                </a:lnSpc>
                <a:spcBef>
                  <a:spcPct val="50000"/>
                </a:spcBef>
                <a:buClrTx/>
                <a:buSzTx/>
                <a:buFontTx/>
                <a:buNone/>
              </a:pPr>
              <a:r>
                <a:rPr kumimoji="1" lang="zh-CN" altLang="en-US" sz="3200" b="1">
                  <a:solidFill>
                    <a:srgbClr val="FF3300"/>
                  </a:solidFill>
                  <a:latin typeface="Times New Roman" panose="02020603050405020304" pitchFamily="18" charset="0"/>
                  <a:ea typeface="黑体" panose="02010609060101010101" pitchFamily="49" charset="-122"/>
                </a:rPr>
                <a:t>澄清石灰水</a:t>
              </a:r>
            </a:p>
          </p:txBody>
        </p:sp>
        <p:sp>
          <p:nvSpPr>
            <p:cNvPr id="19" name="Line 9"/>
            <p:cNvSpPr>
              <a:spLocks noChangeShapeType="1"/>
            </p:cNvSpPr>
            <p:nvPr/>
          </p:nvSpPr>
          <p:spPr bwMode="auto">
            <a:xfrm flipV="1">
              <a:off x="1906" y="3225"/>
              <a:ext cx="454" cy="22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 name="文本框 3"/>
          <p:cNvSpPr txBox="1"/>
          <p:nvPr/>
        </p:nvSpPr>
        <p:spPr>
          <a:xfrm>
            <a:off x="5717158" y="3310412"/>
            <a:ext cx="5112568" cy="597215"/>
          </a:xfrm>
          <a:prstGeom prst="rect">
            <a:avLst/>
          </a:prstGeom>
          <a:noFill/>
        </p:spPr>
        <p:txBody>
          <a:bodyPr wrap="square" rtlCol="0">
            <a:spAutoFit/>
          </a:bodyPr>
          <a:lstStyle/>
          <a:p>
            <a:pPr>
              <a:lnSpc>
                <a:spcPct val="130000"/>
              </a:lnSpc>
            </a:pPr>
            <a:r>
              <a:rPr lang="zh-CN" altLang="en-US" sz="2800" dirty="0" smtClean="0">
                <a:solidFill>
                  <a:srgbClr val="000000"/>
                </a:solidFill>
                <a:latin typeface="Arial" panose="020B0604020202020204" pitchFamily="34" charset="0"/>
                <a:ea typeface="微软雅黑" panose="020B0503020204020204" pitchFamily="34" charset="-122"/>
              </a:rPr>
              <a:t>实验现象：澄清石灰水变浑浊</a:t>
            </a:r>
          </a:p>
        </p:txBody>
      </p:sp>
      <p:sp>
        <p:nvSpPr>
          <p:cNvPr id="25" name="文本框 24"/>
          <p:cNvSpPr txBox="1"/>
          <p:nvPr/>
        </p:nvSpPr>
        <p:spPr>
          <a:xfrm>
            <a:off x="5710764" y="4363779"/>
            <a:ext cx="5112568" cy="1212640"/>
          </a:xfrm>
          <a:prstGeom prst="rect">
            <a:avLst/>
          </a:prstGeom>
          <a:noFill/>
        </p:spPr>
        <p:txBody>
          <a:bodyPr wrap="square" rtlCol="0">
            <a:spAutoFit/>
          </a:bodyPr>
          <a:lstStyle/>
          <a:p>
            <a:pPr>
              <a:lnSpc>
                <a:spcPct val="130000"/>
              </a:lnSpc>
            </a:pPr>
            <a:r>
              <a:rPr lang="zh-CN" altLang="en-US" sz="2800" dirty="0" smtClean="0">
                <a:solidFill>
                  <a:srgbClr val="000000"/>
                </a:solidFill>
                <a:latin typeface="Arial" panose="020B0604020202020204" pitchFamily="34" charset="0"/>
                <a:ea typeface="微软雅黑" panose="020B0503020204020204" pitchFamily="34" charset="-122"/>
              </a:rPr>
              <a:t>实验原理：</a:t>
            </a:r>
            <a:r>
              <a:rPr lang="en-US" altLang="zh-CN" sz="2800" dirty="0">
                <a:solidFill>
                  <a:srgbClr val="000000"/>
                </a:solidFill>
                <a:latin typeface="微软雅黑" panose="020B0503020204020204" pitchFamily="34" charset="-122"/>
                <a:ea typeface="微软雅黑" panose="020B0503020204020204" pitchFamily="34" charset="-122"/>
              </a:rPr>
              <a:t> </a:t>
            </a:r>
            <a:r>
              <a:rPr lang="en-US" altLang="zh-CN" sz="2800" dirty="0" smtClean="0">
                <a:solidFill>
                  <a:srgbClr val="000000"/>
                </a:solidFill>
                <a:latin typeface="微软雅黑" panose="020B0503020204020204" pitchFamily="34" charset="-122"/>
                <a:ea typeface="微软雅黑" panose="020B0503020204020204" pitchFamily="34" charset="-122"/>
              </a:rPr>
              <a:t>CO</a:t>
            </a:r>
            <a:r>
              <a:rPr lang="en-US" altLang="zh-CN" sz="2800" baseline="-25000" dirty="0" smtClean="0">
                <a:solidFill>
                  <a:srgbClr val="000000"/>
                </a:solidFill>
                <a:latin typeface="微软雅黑" panose="020B0503020204020204" pitchFamily="34" charset="-122"/>
                <a:ea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rPr>
              <a:t>与</a:t>
            </a:r>
            <a:r>
              <a:rPr lang="zh-CN" altLang="en-US" sz="2800" dirty="0" smtClean="0">
                <a:solidFill>
                  <a:srgbClr val="000000"/>
                </a:solidFill>
                <a:latin typeface="Arial" panose="020B0604020202020204" pitchFamily="34" charset="0"/>
                <a:ea typeface="微软雅黑" panose="020B0503020204020204" pitchFamily="34" charset="-122"/>
              </a:rPr>
              <a:t>澄清石灰水发生化学反应</a:t>
            </a:r>
          </a:p>
        </p:txBody>
      </p:sp>
    </p:spTree>
    <p:extLst>
      <p:ext uri="{BB962C8B-B14F-4D97-AF65-F5344CB8AC3E}">
        <p14:creationId xmlns:p14="http://schemas.microsoft.com/office/powerpoint/2010/main" val="905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408339" y="1996837"/>
            <a:ext cx="4603049" cy="1840626"/>
            <a:chOff x="1819275" y="1143000"/>
            <a:chExt cx="2867025" cy="1483273"/>
          </a:xfrm>
        </p:grpSpPr>
        <p:sp>
          <p:nvSpPr>
            <p:cNvPr id="18" name="矩形 1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008570" y="4106058"/>
            <a:ext cx="3129621" cy="707886"/>
          </a:xfrm>
          <a:prstGeom prst="rect">
            <a:avLst/>
          </a:prstGeom>
          <a:noFill/>
        </p:spPr>
        <p:txBody>
          <a:bodyPr wrap="square" rtlCol="0">
            <a:spAutoFit/>
          </a:bodyPr>
          <a:lstStyle/>
          <a:p>
            <a:pPr algn="ctr"/>
            <a:r>
              <a:rPr lang="en-US" altLang="zh-CN" sz="4000" b="1" dirty="0">
                <a:solidFill>
                  <a:srgbClr val="A53010">
                    <a:lumMod val="50000"/>
                  </a:srgbClr>
                </a:solidFill>
                <a:latin typeface="Kozuka Gothic Pro M" panose="020B0700000000000000" pitchFamily="34" charset="-128"/>
                <a:ea typeface="Kozuka Gothic Pro M" panose="020B0700000000000000" pitchFamily="34" charset="-128"/>
              </a:rPr>
              <a:t>CONTENTS</a:t>
            </a:r>
            <a:endParaRPr lang="zh-CN" altLang="en-US" sz="4000" dirty="0">
              <a:solidFill>
                <a:srgbClr val="A53010">
                  <a:lumMod val="50000"/>
                </a:srgbClr>
              </a:solidFill>
              <a:latin typeface="Kozuka Gothic Pro M" panose="020B0700000000000000" pitchFamily="34" charset="-128"/>
              <a:ea typeface="Kozuka Gothic Pro M" panose="020B0700000000000000" pitchFamily="34" charset="-128"/>
            </a:endParaRPr>
          </a:p>
        </p:txBody>
      </p:sp>
      <p:sp>
        <p:nvSpPr>
          <p:cNvPr id="21" name="文本框 20"/>
          <p:cNvSpPr txBox="1"/>
          <p:nvPr/>
        </p:nvSpPr>
        <p:spPr>
          <a:xfrm>
            <a:off x="951829" y="2372092"/>
            <a:ext cx="3696225" cy="1066446"/>
          </a:xfrm>
          <a:prstGeom prst="rect">
            <a:avLst/>
          </a:prstGeom>
          <a:noFill/>
        </p:spPr>
        <p:txBody>
          <a:bodyPr wrap="square" rtlCol="0">
            <a:spAutoFit/>
          </a:bodyPr>
          <a:lstStyle/>
          <a:p>
            <a:pPr algn="ctr"/>
            <a:r>
              <a:rPr lang="zh-CN" altLang="en-US" sz="6330" b="1" dirty="0" smtClean="0">
                <a:solidFill>
                  <a:srgbClr val="A53010">
                    <a:lumMod val="50000"/>
                  </a:srgbClr>
                </a:solidFill>
                <a:latin typeface="微软雅黑" panose="020B0503020204020204" pitchFamily="34" charset="-122"/>
                <a:ea typeface="微软雅黑" panose="020B0503020204020204" pitchFamily="34" charset="-122"/>
              </a:rPr>
              <a:t>实验总结</a:t>
            </a:r>
            <a:endParaRPr lang="zh-CN" altLang="en-US" sz="6330" b="1" dirty="0">
              <a:solidFill>
                <a:srgbClr val="A53010">
                  <a:lumMod val="50000"/>
                </a:srgbClr>
              </a:solidFill>
              <a:latin typeface="微软雅黑" panose="020B0503020204020204" pitchFamily="34" charset="-122"/>
              <a:ea typeface="微软雅黑" panose="020B0503020204020204" pitchFamily="34" charset="-122"/>
            </a:endParaRPr>
          </a:p>
        </p:txBody>
      </p:sp>
      <p:sp>
        <p:nvSpPr>
          <p:cNvPr id="9" name="Text Box 6"/>
          <p:cNvSpPr txBox="1">
            <a:spLocks noChangeArrowheads="1"/>
          </p:cNvSpPr>
          <p:nvPr/>
        </p:nvSpPr>
        <p:spPr bwMode="auto">
          <a:xfrm>
            <a:off x="5011388" y="897487"/>
            <a:ext cx="7393847" cy="6417141"/>
          </a:xfrm>
          <a:prstGeom prst="rect">
            <a:avLst/>
          </a:prstGeom>
          <a:noFill/>
          <a:extLst/>
        </p:spPr>
        <p:txBody>
          <a:bodyPr wrap="square" rtlCol="0">
            <a:spAutoFit/>
          </a:bodyPr>
          <a:lstStyle>
            <a:defPPr>
              <a:defRPr lang="zh-CN"/>
            </a:defPPr>
            <a:lvl1pPr marL="285750" indent="-285750">
              <a:lnSpc>
                <a:spcPct val="130000"/>
              </a:lnSpc>
              <a:buFont typeface="Wingdings" panose="05000000000000000000" pitchFamily="2" charset="2"/>
              <a:buChar char="Ø"/>
              <a:defRPr sz="3200">
                <a:ea typeface="微软雅黑" panose="020B0503020204020204" pitchFamily="34" charset="-122"/>
              </a:defRPr>
            </a:lvl1pPr>
          </a:lstStyle>
          <a:p>
            <a:pPr>
              <a:lnSpc>
                <a:spcPct val="150000"/>
              </a:lnSpc>
            </a:pPr>
            <a:r>
              <a:rPr lang="en-US" altLang="zh-CN" sz="2800" dirty="0">
                <a:solidFill>
                  <a:srgbClr val="000000"/>
                </a:solidFill>
                <a:latin typeface="微软雅黑" panose="020B0503020204020204" pitchFamily="34" charset="-122"/>
              </a:rPr>
              <a:t>CO₂</a:t>
            </a:r>
            <a:r>
              <a:rPr lang="zh-CN" altLang="en-US" sz="2800" dirty="0" smtClean="0">
                <a:solidFill>
                  <a:srgbClr val="000000"/>
                </a:solidFill>
                <a:latin typeface="微软雅黑" panose="020B0503020204020204" pitchFamily="34" charset="-122"/>
              </a:rPr>
              <a:t>的化学性质</a:t>
            </a:r>
            <a:endParaRPr lang="en-US" altLang="zh-CN" sz="2800" dirty="0">
              <a:solidFill>
                <a:srgbClr val="000000"/>
              </a:solidFill>
              <a:latin typeface="微软雅黑" panose="020B0503020204020204" pitchFamily="34" charset="-122"/>
            </a:endParaRPr>
          </a:p>
          <a:p>
            <a:pPr marL="990600" indent="-457200">
              <a:lnSpc>
                <a:spcPct val="150000"/>
              </a:lnSpc>
              <a:spcBef>
                <a:spcPts val="1800"/>
              </a:spcBef>
              <a:buFont typeface="+mj-lt"/>
              <a:buAutoNum type="arabicPeriod"/>
            </a:pPr>
            <a:r>
              <a:rPr lang="zh-CN" altLang="en-US" sz="2800" dirty="0">
                <a:solidFill>
                  <a:srgbClr val="000000"/>
                </a:solidFill>
                <a:latin typeface="微软雅黑" panose="020B0503020204020204" pitchFamily="34" charset="-122"/>
              </a:rPr>
              <a:t>三不</a:t>
            </a:r>
            <a:r>
              <a:rPr lang="en-US" altLang="zh-CN" sz="2800" dirty="0">
                <a:solidFill>
                  <a:srgbClr val="000000"/>
                </a:solidFill>
                <a:latin typeface="微软雅黑" panose="020B0503020204020204" pitchFamily="34" charset="-122"/>
              </a:rPr>
              <a:t>:</a:t>
            </a:r>
            <a:r>
              <a:rPr lang="zh-CN" altLang="en-US" sz="2800" dirty="0">
                <a:solidFill>
                  <a:srgbClr val="000000"/>
                </a:solidFill>
                <a:latin typeface="微软雅黑" panose="020B0503020204020204" pitchFamily="34" charset="-122"/>
              </a:rPr>
              <a:t>既不能燃烧</a:t>
            </a:r>
            <a:r>
              <a:rPr lang="en-US" altLang="zh-CN" sz="2800" dirty="0">
                <a:solidFill>
                  <a:srgbClr val="000000"/>
                </a:solidFill>
                <a:latin typeface="微软雅黑" panose="020B0503020204020204" pitchFamily="34" charset="-122"/>
              </a:rPr>
              <a:t>,</a:t>
            </a:r>
            <a:r>
              <a:rPr lang="zh-CN" altLang="en-US" sz="2800" dirty="0">
                <a:solidFill>
                  <a:srgbClr val="000000"/>
                </a:solidFill>
                <a:latin typeface="微软雅黑" panose="020B0503020204020204" pitchFamily="34" charset="-122"/>
              </a:rPr>
              <a:t>也不能支持燃烧</a:t>
            </a:r>
            <a:r>
              <a:rPr lang="en-US" altLang="zh-CN" sz="2800" dirty="0">
                <a:solidFill>
                  <a:srgbClr val="000000"/>
                </a:solidFill>
                <a:latin typeface="微软雅黑" panose="020B0503020204020204" pitchFamily="34" charset="-122"/>
              </a:rPr>
              <a:t>;</a:t>
            </a:r>
            <a:r>
              <a:rPr lang="zh-CN" altLang="en-US" sz="2800" dirty="0">
                <a:solidFill>
                  <a:srgbClr val="000000"/>
                </a:solidFill>
                <a:latin typeface="微软雅黑" panose="020B0503020204020204" pitchFamily="34" charset="-122"/>
              </a:rPr>
              <a:t>不能供给呼吸</a:t>
            </a:r>
            <a:r>
              <a:rPr lang="zh-CN" altLang="en-US" sz="2800" dirty="0" smtClean="0">
                <a:solidFill>
                  <a:srgbClr val="000000"/>
                </a:solidFill>
                <a:latin typeface="微软雅黑" panose="020B0503020204020204" pitchFamily="34" charset="-122"/>
              </a:rPr>
              <a:t>。</a:t>
            </a:r>
            <a:endParaRPr lang="en-US" altLang="zh-CN" sz="2800" dirty="0" smtClean="0">
              <a:solidFill>
                <a:srgbClr val="000000"/>
              </a:solidFill>
              <a:latin typeface="微软雅黑" panose="020B0503020204020204" pitchFamily="34" charset="-122"/>
            </a:endParaRPr>
          </a:p>
          <a:p>
            <a:pPr marL="990600" indent="-457200">
              <a:lnSpc>
                <a:spcPct val="150000"/>
              </a:lnSpc>
              <a:spcBef>
                <a:spcPts val="1800"/>
              </a:spcBef>
              <a:buFont typeface="+mj-lt"/>
              <a:buAutoNum type="arabicPeriod"/>
            </a:pPr>
            <a:r>
              <a:rPr lang="zh-CN" altLang="en-US" sz="2800" dirty="0">
                <a:solidFill>
                  <a:srgbClr val="000000"/>
                </a:solidFill>
                <a:latin typeface="微软雅黑" panose="020B0503020204020204" pitchFamily="34" charset="-122"/>
              </a:rPr>
              <a:t>与水</a:t>
            </a:r>
            <a:r>
              <a:rPr lang="zh-CN" altLang="en-US" sz="2800" dirty="0" smtClean="0">
                <a:solidFill>
                  <a:srgbClr val="000000"/>
                </a:solidFill>
                <a:latin typeface="微软雅黑" panose="020B0503020204020204" pitchFamily="34" charset="-122"/>
              </a:rPr>
              <a:t>反应：</a:t>
            </a:r>
            <a:r>
              <a:rPr lang="en-US" altLang="zh-CN" sz="2800" b="1" dirty="0">
                <a:solidFill>
                  <a:srgbClr val="FF3300"/>
                </a:solidFill>
                <a:latin typeface="Times New Roman" panose="02020603050405020304" pitchFamily="18" charset="0"/>
                <a:ea typeface="宋体" panose="02010600030101010101" pitchFamily="2" charset="-122"/>
              </a:rPr>
              <a:t>CO</a:t>
            </a:r>
            <a:r>
              <a:rPr lang="en-US" altLang="zh-CN" sz="2800" b="1" baseline="-25000" dirty="0">
                <a:solidFill>
                  <a:srgbClr val="FF3300"/>
                </a:solidFill>
                <a:latin typeface="Times New Roman" panose="02020603050405020304" pitchFamily="18" charset="0"/>
                <a:ea typeface="宋体" panose="02010600030101010101" pitchFamily="2" charset="-122"/>
              </a:rPr>
              <a:t>2</a:t>
            </a:r>
            <a:r>
              <a:rPr lang="en-US" altLang="zh-CN" sz="2800" b="1" dirty="0">
                <a:solidFill>
                  <a:srgbClr val="FF3300"/>
                </a:solidFill>
                <a:latin typeface="Times New Roman" panose="02020603050405020304" pitchFamily="18" charset="0"/>
                <a:ea typeface="宋体" panose="02010600030101010101" pitchFamily="2" charset="-122"/>
              </a:rPr>
              <a:t>  +  </a:t>
            </a:r>
            <a:r>
              <a:rPr lang="en-US" altLang="zh-CN" sz="2800" b="1" dirty="0" smtClean="0">
                <a:solidFill>
                  <a:srgbClr val="FF3300"/>
                </a:solidFill>
                <a:latin typeface="Times New Roman" panose="02020603050405020304" pitchFamily="18" charset="0"/>
                <a:ea typeface="宋体" panose="02010600030101010101" pitchFamily="2" charset="-122"/>
              </a:rPr>
              <a:t>H</a:t>
            </a:r>
            <a:r>
              <a:rPr lang="en-US" altLang="zh-CN" sz="2800" b="1" baseline="-25000" dirty="0" smtClean="0">
                <a:solidFill>
                  <a:srgbClr val="FF3300"/>
                </a:solidFill>
                <a:latin typeface="Times New Roman" panose="02020603050405020304" pitchFamily="18" charset="0"/>
                <a:ea typeface="宋体" panose="02010600030101010101" pitchFamily="2" charset="-122"/>
              </a:rPr>
              <a:t>2</a:t>
            </a:r>
            <a:r>
              <a:rPr lang="en-US" altLang="zh-CN" sz="2800" b="1" dirty="0" smtClean="0">
                <a:solidFill>
                  <a:srgbClr val="FF3300"/>
                </a:solidFill>
                <a:latin typeface="Times New Roman" panose="02020603050405020304" pitchFamily="18" charset="0"/>
                <a:ea typeface="宋体" panose="02010600030101010101" pitchFamily="2" charset="-122"/>
              </a:rPr>
              <a:t>O==H</a:t>
            </a:r>
            <a:r>
              <a:rPr lang="en-US" altLang="zh-CN" sz="2800" b="1" baseline="-25000" dirty="0" smtClean="0">
                <a:solidFill>
                  <a:srgbClr val="FF3300"/>
                </a:solidFill>
                <a:latin typeface="Times New Roman" panose="02020603050405020304" pitchFamily="18" charset="0"/>
                <a:ea typeface="宋体" panose="02010600030101010101" pitchFamily="2" charset="-122"/>
              </a:rPr>
              <a:t>2</a:t>
            </a:r>
            <a:r>
              <a:rPr lang="en-US" altLang="zh-CN" sz="2800" b="1" dirty="0" smtClean="0">
                <a:solidFill>
                  <a:srgbClr val="FF3300"/>
                </a:solidFill>
                <a:latin typeface="Times New Roman" panose="02020603050405020304" pitchFamily="18" charset="0"/>
                <a:ea typeface="宋体" panose="02010600030101010101" pitchFamily="2" charset="-122"/>
              </a:rPr>
              <a:t>CO</a:t>
            </a:r>
            <a:r>
              <a:rPr lang="en-US" altLang="zh-CN" sz="2800" b="1" baseline="-25000" dirty="0" smtClean="0">
                <a:solidFill>
                  <a:srgbClr val="FF3300"/>
                </a:solidFill>
                <a:latin typeface="Times New Roman" panose="02020603050405020304" pitchFamily="18" charset="0"/>
                <a:ea typeface="宋体" panose="02010600030101010101" pitchFamily="2" charset="-122"/>
              </a:rPr>
              <a:t>3</a:t>
            </a:r>
          </a:p>
          <a:p>
            <a:pPr marL="990600" indent="-457200">
              <a:lnSpc>
                <a:spcPct val="150000"/>
              </a:lnSpc>
              <a:spcBef>
                <a:spcPts val="1800"/>
              </a:spcBef>
              <a:buFont typeface="+mj-lt"/>
              <a:buAutoNum type="arabicPeriod"/>
            </a:pPr>
            <a:r>
              <a:rPr lang="zh-CN" altLang="en-US" sz="2800" dirty="0" smtClean="0">
                <a:solidFill>
                  <a:srgbClr val="000000"/>
                </a:solidFill>
                <a:latin typeface="微软雅黑" panose="020B0503020204020204" pitchFamily="34" charset="-122"/>
              </a:rPr>
              <a:t>与澄清石灰水反应：</a:t>
            </a:r>
            <a:r>
              <a:rPr lang="en-US" altLang="zh-CN" sz="2800" b="1" dirty="0">
                <a:solidFill>
                  <a:srgbClr val="FF3300"/>
                </a:solidFill>
                <a:latin typeface="Times New Roman" panose="02020603050405020304" pitchFamily="18" charset="0"/>
                <a:ea typeface="宋体" panose="02010600030101010101" pitchFamily="2" charset="-122"/>
              </a:rPr>
              <a:t>CO</a:t>
            </a:r>
            <a:r>
              <a:rPr lang="en-US" altLang="zh-CN" sz="2800" b="1" baseline="-25000" dirty="0">
                <a:solidFill>
                  <a:srgbClr val="FF3300"/>
                </a:solidFill>
                <a:latin typeface="Times New Roman" panose="02020603050405020304" pitchFamily="18" charset="0"/>
                <a:ea typeface="宋体" panose="02010600030101010101" pitchFamily="2" charset="-122"/>
              </a:rPr>
              <a:t>2</a:t>
            </a:r>
            <a:r>
              <a:rPr lang="en-US" altLang="zh-CN" sz="2800" b="1" dirty="0">
                <a:solidFill>
                  <a:srgbClr val="FF3300"/>
                </a:solidFill>
                <a:latin typeface="Times New Roman" panose="02020603050405020304" pitchFamily="18" charset="0"/>
                <a:ea typeface="宋体" panose="02010600030101010101" pitchFamily="2" charset="-122"/>
              </a:rPr>
              <a:t>+Ca(OH)</a:t>
            </a:r>
            <a:r>
              <a:rPr lang="en-US" altLang="zh-CN" sz="2800" b="1" baseline="-25000" dirty="0">
                <a:solidFill>
                  <a:srgbClr val="FF3300"/>
                </a:solidFill>
                <a:latin typeface="Times New Roman" panose="02020603050405020304" pitchFamily="18" charset="0"/>
                <a:ea typeface="宋体" panose="02010600030101010101" pitchFamily="2" charset="-122"/>
              </a:rPr>
              <a:t>2</a:t>
            </a:r>
            <a:r>
              <a:rPr lang="zh-CN" altLang="en-US" sz="2800" b="1" dirty="0">
                <a:solidFill>
                  <a:srgbClr val="FF3300"/>
                </a:solidFill>
                <a:latin typeface="Times New Roman" panose="02020603050405020304" pitchFamily="18" charset="0"/>
                <a:ea typeface="宋体" panose="02010600030101010101" pitchFamily="2" charset="-122"/>
              </a:rPr>
              <a:t>＝</a:t>
            </a:r>
            <a:r>
              <a:rPr lang="en-US" altLang="zh-CN" sz="2800" b="1" dirty="0">
                <a:solidFill>
                  <a:srgbClr val="FF3300"/>
                </a:solidFill>
                <a:latin typeface="Times New Roman" panose="02020603050405020304" pitchFamily="18" charset="0"/>
                <a:ea typeface="宋体" panose="02010600030101010101" pitchFamily="2" charset="-122"/>
              </a:rPr>
              <a:t>CaCO</a:t>
            </a:r>
            <a:r>
              <a:rPr lang="en-US" altLang="zh-CN" sz="2800" b="1" baseline="-25000" dirty="0">
                <a:solidFill>
                  <a:srgbClr val="FF3300"/>
                </a:solidFill>
                <a:latin typeface="Times New Roman" panose="02020603050405020304" pitchFamily="18" charset="0"/>
                <a:ea typeface="宋体" panose="02010600030101010101" pitchFamily="2" charset="-122"/>
              </a:rPr>
              <a:t>3</a:t>
            </a:r>
            <a:r>
              <a:rPr lang="en-US" altLang="zh-CN" sz="2800" b="1" dirty="0">
                <a:solidFill>
                  <a:srgbClr val="FF3300"/>
                </a:solidFill>
                <a:latin typeface="Times New Roman" panose="02020603050405020304" pitchFamily="18" charset="0"/>
                <a:ea typeface="宋体" panose="02010600030101010101" pitchFamily="2" charset="-122"/>
              </a:rPr>
              <a:t>↓+</a:t>
            </a:r>
            <a:r>
              <a:rPr lang="en-US" altLang="zh-CN" sz="2800" b="1" dirty="0" smtClean="0">
                <a:solidFill>
                  <a:srgbClr val="FF3300"/>
                </a:solidFill>
                <a:latin typeface="Times New Roman" panose="02020603050405020304" pitchFamily="18" charset="0"/>
                <a:ea typeface="宋体" panose="02010600030101010101" pitchFamily="2" charset="-122"/>
              </a:rPr>
              <a:t>H</a:t>
            </a:r>
            <a:r>
              <a:rPr lang="en-US" altLang="zh-CN" sz="2800" b="1" baseline="-25000" dirty="0" smtClean="0">
                <a:solidFill>
                  <a:srgbClr val="FF3300"/>
                </a:solidFill>
                <a:latin typeface="Times New Roman" panose="02020603050405020304" pitchFamily="18" charset="0"/>
                <a:ea typeface="宋体" panose="02010600030101010101" pitchFamily="2" charset="-122"/>
              </a:rPr>
              <a:t>2</a:t>
            </a:r>
            <a:r>
              <a:rPr lang="en-US" altLang="zh-CN" sz="2800" b="1" dirty="0" smtClean="0">
                <a:solidFill>
                  <a:srgbClr val="FF3300"/>
                </a:solidFill>
                <a:latin typeface="Times New Roman" panose="02020603050405020304" pitchFamily="18" charset="0"/>
                <a:ea typeface="宋体" panose="02010600030101010101" pitchFamily="2" charset="-122"/>
              </a:rPr>
              <a:t>O</a:t>
            </a:r>
            <a:endParaRPr lang="en-US" altLang="zh-CN" sz="2800" b="1" baseline="-25000" dirty="0">
              <a:solidFill>
                <a:srgbClr val="FF3300"/>
              </a:solidFill>
              <a:latin typeface="Times New Roman" panose="02020603050405020304" pitchFamily="18" charset="0"/>
              <a:ea typeface="宋体" panose="02010600030101010101" pitchFamily="2" charset="-122"/>
            </a:endParaRPr>
          </a:p>
          <a:p>
            <a:pPr marL="990600" indent="-457200">
              <a:lnSpc>
                <a:spcPct val="150000"/>
              </a:lnSpc>
              <a:spcBef>
                <a:spcPts val="1800"/>
              </a:spcBef>
              <a:buFont typeface="+mj-lt"/>
              <a:buAutoNum type="arabicPeriod"/>
            </a:pPr>
            <a:endParaRPr lang="en-US" altLang="zh-CN" sz="2800" dirty="0" smtClean="0">
              <a:solidFill>
                <a:srgbClr val="000000"/>
              </a:solidFill>
              <a:latin typeface="微软雅黑" panose="020B0503020204020204" pitchFamily="34" charset="-122"/>
            </a:endParaRPr>
          </a:p>
          <a:p>
            <a:pPr marL="990600" indent="-457200">
              <a:lnSpc>
                <a:spcPct val="150000"/>
              </a:lnSpc>
              <a:spcBef>
                <a:spcPts val="1800"/>
              </a:spcBef>
              <a:buFont typeface="+mj-lt"/>
              <a:buAutoNum type="arabicPeriod"/>
            </a:pPr>
            <a:endParaRPr lang="zh-CN" altLang="en-US" sz="2800" dirty="0">
              <a:solidFill>
                <a:srgbClr val="000000"/>
              </a:solidFill>
              <a:latin typeface="微软雅黑" panose="020B0503020204020204" pitchFamily="34" charset="-122"/>
            </a:endParaRPr>
          </a:p>
        </p:txBody>
      </p:sp>
    </p:spTree>
    <p:extLst>
      <p:ext uri="{BB962C8B-B14F-4D97-AF65-F5344CB8AC3E}">
        <p14:creationId xmlns:p14="http://schemas.microsoft.com/office/powerpoint/2010/main" val="36157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749"/>
                                          </p:stCondLst>
                                        </p:cTn>
                                        <p:tgtEl>
                                          <p:spTgt spid="9">
                                            <p:txEl>
                                              <p:pRg st="0" end="0"/>
                                            </p:txEl>
                                          </p:spTgt>
                                        </p:tgtEl>
                                        <p:attrNameLst>
                                          <p:attrName>style.visibility</p:attrName>
                                        </p:attrNameLst>
                                      </p:cBhvr>
                                      <p:to>
                                        <p:strVal val="visible"/>
                                      </p:to>
                                    </p:set>
                                  </p:childTnLst>
                                </p:cTn>
                              </p:par>
                            </p:childTnLst>
                          </p:cTn>
                        </p:par>
                        <p:par>
                          <p:cTn id="21" fill="hold">
                            <p:stCondLst>
                              <p:cond delay="2750"/>
                            </p:stCondLst>
                            <p:childTnLst>
                              <p:par>
                                <p:cTn id="22" presetID="1" presetClass="entr" presetSubtype="0" fill="hold" grpId="0" nodeType="afterEffect">
                                  <p:stCondLst>
                                    <p:cond delay="0"/>
                                  </p:stCondLst>
                                  <p:childTnLst>
                                    <p:set>
                                      <p:cBhvr>
                                        <p:cTn id="23" dur="1" fill="hold">
                                          <p:stCondLst>
                                            <p:cond delay="749"/>
                                          </p:stCondLst>
                                        </p:cTn>
                                        <p:tgtEl>
                                          <p:spTgt spid="9">
                                            <p:txEl>
                                              <p:pRg st="1" end="1"/>
                                            </p:tx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0"/>
                                  </p:stCondLst>
                                  <p:childTnLst>
                                    <p:set>
                                      <p:cBhvr>
                                        <p:cTn id="26" dur="1" fill="hold">
                                          <p:stCondLst>
                                            <p:cond delay="749"/>
                                          </p:stCondLst>
                                        </p:cTn>
                                        <p:tgtEl>
                                          <p:spTgt spid="9">
                                            <p:txEl>
                                              <p:pRg st="2" end="2"/>
                                            </p:txEl>
                                          </p:spTgt>
                                        </p:tgtEl>
                                        <p:attrNameLst>
                                          <p:attrName>style.visibility</p:attrName>
                                        </p:attrNameLst>
                                      </p:cBhvr>
                                      <p:to>
                                        <p:strVal val="visible"/>
                                      </p:to>
                                    </p:set>
                                  </p:childTnLst>
                                </p:cTn>
                              </p:par>
                            </p:childTnLst>
                          </p:cTn>
                        </p:par>
                        <p:par>
                          <p:cTn id="27" fill="hold">
                            <p:stCondLst>
                              <p:cond delay="4250"/>
                            </p:stCondLst>
                            <p:childTnLst>
                              <p:par>
                                <p:cTn id="28" presetID="1" presetClass="entr" presetSubtype="0" fill="hold" grpId="0" nodeType="afterEffect">
                                  <p:stCondLst>
                                    <p:cond delay="0"/>
                                  </p:stCondLst>
                                  <p:childTnLst>
                                    <p:set>
                                      <p:cBhvr>
                                        <p:cTn id="29" dur="1" fill="hold">
                                          <p:stCondLst>
                                            <p:cond delay="749"/>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033553" y="1782282"/>
            <a:ext cx="733436" cy="883983"/>
          </a:xfrm>
          <a:prstGeom prst="rect">
            <a:avLst/>
          </a:prstGeom>
        </p:spPr>
      </p:pic>
      <p:pic>
        <p:nvPicPr>
          <p:cNvPr id="43" name="图片 42"/>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079357" y="3126936"/>
            <a:ext cx="733436" cy="883983"/>
          </a:xfrm>
          <a:prstGeom prst="rect">
            <a:avLst/>
          </a:prstGeom>
        </p:spPr>
      </p:pic>
      <p:pic>
        <p:nvPicPr>
          <p:cNvPr id="44" name="图片 43"/>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888600" y="2534313"/>
            <a:ext cx="733436" cy="883983"/>
          </a:xfrm>
          <a:prstGeom prst="rect">
            <a:avLst/>
          </a:prstGeom>
        </p:spPr>
      </p:pic>
      <p:sp>
        <p:nvSpPr>
          <p:cNvPr id="35" name="矩形 34"/>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365787" y="764704"/>
            <a:ext cx="1691200" cy="4447033"/>
            <a:chOff x="9627177" y="1205484"/>
            <a:chExt cx="1691200" cy="4447033"/>
          </a:xfrm>
        </p:grpSpPr>
        <p:grpSp>
          <p:nvGrpSpPr>
            <p:cNvPr id="5" name="组合 4"/>
            <p:cNvGrpSpPr/>
            <p:nvPr/>
          </p:nvGrpSpPr>
          <p:grpSpPr>
            <a:xfrm>
              <a:off x="9653534" y="1205484"/>
              <a:ext cx="1638488" cy="623239"/>
              <a:chOff x="10105435" y="1231901"/>
              <a:chExt cx="1638488" cy="623239"/>
            </a:xfrm>
          </p:grpSpPr>
          <p:sp>
            <p:nvSpPr>
              <p:cNvPr id="15" name="Rounded Rectangle 2"/>
              <p:cNvSpPr/>
              <p:nvPr/>
            </p:nvSpPr>
            <p:spPr>
              <a:xfrm>
                <a:off x="10105435" y="1231901"/>
                <a:ext cx="1638488" cy="623239"/>
              </a:xfrm>
              <a:prstGeom prst="roundRect">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Text Box 10"/>
              <p:cNvSpPr txBox="1">
                <a:spLocks noChangeArrowheads="1"/>
              </p:cNvSpPr>
              <p:nvPr/>
            </p:nvSpPr>
            <p:spPr bwMode="auto">
              <a:xfrm>
                <a:off x="10214436" y="132807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引入</a:t>
                </a:r>
                <a:r>
                  <a:rPr lang="en-US" altLang="zh-CN"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CO₂</a:t>
                </a:r>
                <a:endParaRPr lang="en-US"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6" name="组合 5"/>
            <p:cNvGrpSpPr/>
            <p:nvPr/>
          </p:nvGrpSpPr>
          <p:grpSpPr>
            <a:xfrm>
              <a:off x="9627177" y="2480082"/>
              <a:ext cx="1691200" cy="623239"/>
              <a:chOff x="9970077" y="2789971"/>
              <a:chExt cx="1691200" cy="623239"/>
            </a:xfrm>
          </p:grpSpPr>
          <p:sp>
            <p:nvSpPr>
              <p:cNvPr id="13" name="Rounded Rectangle 48"/>
              <p:cNvSpPr/>
              <p:nvPr/>
            </p:nvSpPr>
            <p:spPr>
              <a:xfrm>
                <a:off x="9996434" y="2789971"/>
                <a:ext cx="1638488" cy="623239"/>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Text Box 10"/>
              <p:cNvSpPr txBox="1">
                <a:spLocks noChangeArrowheads="1"/>
              </p:cNvSpPr>
              <p:nvPr/>
            </p:nvSpPr>
            <p:spPr bwMode="auto">
              <a:xfrm>
                <a:off x="9970077" y="2943359"/>
                <a:ext cx="1691200"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认识二氧化碳</a:t>
                </a:r>
                <a:endParaRPr lang="en-US" sz="20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grpSp>
          <p:nvGrpSpPr>
            <p:cNvPr id="7" name="组合 6"/>
            <p:cNvGrpSpPr/>
            <p:nvPr/>
          </p:nvGrpSpPr>
          <p:grpSpPr>
            <a:xfrm>
              <a:off x="9653534" y="3754680"/>
              <a:ext cx="1638488" cy="623239"/>
              <a:chOff x="9996434" y="3993905"/>
              <a:chExt cx="1638488" cy="623239"/>
            </a:xfrm>
          </p:grpSpPr>
          <p:sp>
            <p:nvSpPr>
              <p:cNvPr id="11" name="Rounded Rectangle 52"/>
              <p:cNvSpPr/>
              <p:nvPr/>
            </p:nvSpPr>
            <p:spPr>
              <a:xfrm>
                <a:off x="9996434" y="3993905"/>
                <a:ext cx="1638488" cy="623239"/>
              </a:xfrm>
              <a:prstGeom prst="roundRect">
                <a:avLst/>
              </a:prstGeom>
              <a:solidFill>
                <a:schemeClr val="accent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2"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合作探究</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 name="组合 7"/>
            <p:cNvGrpSpPr/>
            <p:nvPr/>
          </p:nvGrpSpPr>
          <p:grpSpPr>
            <a:xfrm>
              <a:off x="9653534" y="5029278"/>
              <a:ext cx="1638488" cy="623239"/>
              <a:chOff x="9996434" y="5301852"/>
              <a:chExt cx="1638488" cy="623239"/>
            </a:xfrm>
          </p:grpSpPr>
          <p:sp>
            <p:nvSpPr>
              <p:cNvPr id="9" name="Rounded Rectangle 56"/>
              <p:cNvSpPr/>
              <p:nvPr/>
            </p:nvSpPr>
            <p:spPr>
              <a:xfrm>
                <a:off x="9996434" y="5301852"/>
                <a:ext cx="1638488" cy="623239"/>
              </a:xfrm>
              <a:prstGeom prst="roundRect">
                <a:avLst/>
              </a:prstGeom>
              <a:solidFill>
                <a:schemeClr val="accent5">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巩固练习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17" name="组合 16"/>
          <p:cNvGrpSpPr/>
          <p:nvPr/>
        </p:nvGrpSpPr>
        <p:grpSpPr>
          <a:xfrm>
            <a:off x="963233" y="2192690"/>
            <a:ext cx="3023442" cy="1564196"/>
            <a:chOff x="1819275" y="1143000"/>
            <a:chExt cx="2867025" cy="1483273"/>
          </a:xfrm>
        </p:grpSpPr>
        <p:sp>
          <p:nvSpPr>
            <p:cNvPr id="18" name="矩形 1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911424" y="3945250"/>
            <a:ext cx="3129621" cy="707886"/>
          </a:xfrm>
          <a:prstGeom prst="rect">
            <a:avLst/>
          </a:prstGeom>
          <a:noFill/>
        </p:spPr>
        <p:txBody>
          <a:bodyPr wrap="square" rtlCol="0">
            <a:spAutoFit/>
          </a:bodyPr>
          <a:lstStyle/>
          <a:p>
            <a:pPr algn="ctr"/>
            <a:r>
              <a:rPr lang="en-US" altLang="zh-CN" sz="4000" b="1" dirty="0">
                <a:solidFill>
                  <a:schemeClr val="accent1">
                    <a:lumMod val="50000"/>
                  </a:schemeClr>
                </a:solidFill>
                <a:latin typeface="Kozuka Gothic Pro M" panose="020B0700000000000000" pitchFamily="34" charset="-128"/>
                <a:ea typeface="Kozuka Gothic Pro M" panose="020B0700000000000000" pitchFamily="34" charset="-128"/>
              </a:rPr>
              <a:t>CONTENTS</a:t>
            </a:r>
            <a:endParaRPr lang="zh-CN" altLang="en-US" sz="4000" dirty="0">
              <a:solidFill>
                <a:schemeClr val="accent1">
                  <a:lumMod val="50000"/>
                </a:schemeClr>
              </a:solidFill>
              <a:latin typeface="Kozuka Gothic Pro M" panose="020B0700000000000000" pitchFamily="34" charset="-128"/>
              <a:ea typeface="Kozuka Gothic Pro M" panose="020B0700000000000000" pitchFamily="34" charset="-128"/>
            </a:endParaRPr>
          </a:p>
        </p:txBody>
      </p:sp>
      <p:sp>
        <p:nvSpPr>
          <p:cNvPr id="21" name="文本框 20"/>
          <p:cNvSpPr txBox="1"/>
          <p:nvPr/>
        </p:nvSpPr>
        <p:spPr>
          <a:xfrm>
            <a:off x="1490027" y="2422200"/>
            <a:ext cx="1969854" cy="1066126"/>
          </a:xfrm>
          <a:prstGeom prst="rect">
            <a:avLst/>
          </a:prstGeom>
          <a:noFill/>
        </p:spPr>
        <p:txBody>
          <a:bodyPr wrap="square" rtlCol="0">
            <a:spAutoFit/>
          </a:bodyPr>
          <a:lstStyle/>
          <a:p>
            <a:pPr algn="ctr"/>
            <a:r>
              <a:rPr lang="zh-CN" altLang="en-US" sz="6330" b="1" dirty="0">
                <a:solidFill>
                  <a:schemeClr val="accent1">
                    <a:lumMod val="50000"/>
                  </a:schemeClr>
                </a:solidFill>
                <a:latin typeface="微软雅黑" panose="020B0503020204020204" pitchFamily="34" charset="-122"/>
                <a:ea typeface="微软雅黑" panose="020B0503020204020204" pitchFamily="34" charset="-122"/>
              </a:rPr>
              <a:t>目录</a:t>
            </a:r>
          </a:p>
        </p:txBody>
      </p:sp>
      <p:grpSp>
        <p:nvGrpSpPr>
          <p:cNvPr id="22" name="组合 21"/>
          <p:cNvGrpSpPr/>
          <p:nvPr/>
        </p:nvGrpSpPr>
        <p:grpSpPr>
          <a:xfrm>
            <a:off x="5688845" y="1387944"/>
            <a:ext cx="2425118" cy="4447033"/>
            <a:chOff x="9260218" y="1205484"/>
            <a:chExt cx="2425118" cy="4447033"/>
          </a:xfrm>
        </p:grpSpPr>
        <p:grpSp>
          <p:nvGrpSpPr>
            <p:cNvPr id="23" name="组合 22"/>
            <p:cNvGrpSpPr/>
            <p:nvPr/>
          </p:nvGrpSpPr>
          <p:grpSpPr>
            <a:xfrm>
              <a:off x="9260218" y="1205484"/>
              <a:ext cx="2425118" cy="623239"/>
              <a:chOff x="9712119" y="1231901"/>
              <a:chExt cx="2425118" cy="623239"/>
            </a:xfrm>
          </p:grpSpPr>
          <p:sp>
            <p:nvSpPr>
              <p:cNvPr id="33" name="Rounded Rectangle 2"/>
              <p:cNvSpPr/>
              <p:nvPr/>
            </p:nvSpPr>
            <p:spPr>
              <a:xfrm>
                <a:off x="10105435" y="1231901"/>
                <a:ext cx="1638488" cy="623239"/>
              </a:xfrm>
              <a:prstGeom prst="round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Text Box 10"/>
              <p:cNvSpPr txBox="1">
                <a:spLocks noChangeArrowheads="1"/>
              </p:cNvSpPr>
              <p:nvPr/>
            </p:nvSpPr>
            <p:spPr bwMode="auto">
              <a:xfrm>
                <a:off x="9712119" y="1372913"/>
                <a:ext cx="2425118"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自然界</a:t>
                </a:r>
                <a:r>
                  <a:rPr lang="en-US" altLang="zh-CN"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a:t>
                </a:r>
                <a:r>
                  <a:rPr lang="en-US" altLang="zh-CN"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₂</a:t>
                </a:r>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循环</a:t>
                </a:r>
                <a:endParaRPr lang="en-US"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4" name="组合 23"/>
            <p:cNvGrpSpPr/>
            <p:nvPr/>
          </p:nvGrpSpPr>
          <p:grpSpPr>
            <a:xfrm>
              <a:off x="9653534" y="2480082"/>
              <a:ext cx="1638488" cy="623239"/>
              <a:chOff x="9996434" y="2789971"/>
              <a:chExt cx="1638488" cy="623239"/>
            </a:xfrm>
          </p:grpSpPr>
          <p:sp>
            <p:nvSpPr>
              <p:cNvPr id="31" name="Rounded Rectangle 48"/>
              <p:cNvSpPr/>
              <p:nvPr/>
            </p:nvSpPr>
            <p:spPr>
              <a:xfrm>
                <a:off x="9996434" y="2789971"/>
                <a:ext cx="1638488" cy="623239"/>
              </a:xfrm>
              <a:prstGeom prst="roundRect">
                <a:avLst/>
              </a:prstGeom>
              <a:solidFill>
                <a:schemeClr val="accent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2" name="Text Box 10"/>
              <p:cNvSpPr txBox="1">
                <a:spLocks noChangeArrowheads="1"/>
              </p:cNvSpPr>
              <p:nvPr/>
            </p:nvSpPr>
            <p:spPr bwMode="auto">
              <a:xfrm>
                <a:off x="10105434" y="288614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探索学习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5" name="组合 24"/>
            <p:cNvGrpSpPr/>
            <p:nvPr/>
          </p:nvGrpSpPr>
          <p:grpSpPr>
            <a:xfrm>
              <a:off x="9653534" y="3754680"/>
              <a:ext cx="1638488" cy="623239"/>
              <a:chOff x="9996434" y="3993905"/>
              <a:chExt cx="1638488" cy="623239"/>
            </a:xfrm>
          </p:grpSpPr>
          <p:sp>
            <p:nvSpPr>
              <p:cNvPr id="29" name="Rounded Rectangle 52"/>
              <p:cNvSpPr/>
              <p:nvPr/>
            </p:nvSpPr>
            <p:spPr>
              <a:xfrm>
                <a:off x="9996434" y="3993905"/>
                <a:ext cx="1638488" cy="623239"/>
              </a:xfrm>
              <a:prstGeom prst="roundRect">
                <a:avLst/>
              </a:prstGeom>
              <a:solidFill>
                <a:schemeClr val="tx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0"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课堂小结</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6" name="组合 25"/>
            <p:cNvGrpSpPr/>
            <p:nvPr/>
          </p:nvGrpSpPr>
          <p:grpSpPr>
            <a:xfrm>
              <a:off x="9653534" y="5029278"/>
              <a:ext cx="1638488" cy="623239"/>
              <a:chOff x="9996434" y="5301852"/>
              <a:chExt cx="1638488" cy="623239"/>
            </a:xfrm>
          </p:grpSpPr>
          <p:sp>
            <p:nvSpPr>
              <p:cNvPr id="27" name="Rounded Rectangle 56"/>
              <p:cNvSpPr/>
              <p:nvPr/>
            </p:nvSpPr>
            <p:spPr>
              <a:xfrm>
                <a:off x="9996434" y="5301852"/>
                <a:ext cx="1638488" cy="623239"/>
              </a:xfrm>
              <a:prstGeom prst="roundRect">
                <a:avLst/>
              </a:prstGeom>
              <a:solidFill>
                <a:schemeClr val="tx1">
                  <a:lumMod val="85000"/>
                  <a:lumOff val="1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课堂延伸</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139633" y="569417"/>
            <a:ext cx="733436" cy="883983"/>
          </a:xfrm>
          <a:prstGeom prst="rect">
            <a:avLst/>
          </a:prstGeom>
        </p:spPr>
      </p:pic>
      <p:pic>
        <p:nvPicPr>
          <p:cNvPr id="37" name="图片 36"/>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761783" y="1175455"/>
            <a:ext cx="733436" cy="883983"/>
          </a:xfrm>
          <a:prstGeom prst="rect">
            <a:avLst/>
          </a:prstGeom>
        </p:spPr>
      </p:pic>
      <p:sp>
        <p:nvSpPr>
          <p:cNvPr id="41" name="矩形 40"/>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2025986" y="2409287"/>
            <a:ext cx="8330350" cy="1354905"/>
            <a:chOff x="4725447" y="2159525"/>
            <a:chExt cx="5430591" cy="2196501"/>
          </a:xfrm>
        </p:grpSpPr>
        <p:sp>
          <p:nvSpPr>
            <p:cNvPr id="38" name="Rounded Rectangle 48">
              <a:hlinkClick r:id="rId4" action="ppaction://hlinkfile"/>
            </p:cNvPr>
            <p:cNvSpPr/>
            <p:nvPr/>
          </p:nvSpPr>
          <p:spPr>
            <a:xfrm>
              <a:off x="4802396" y="2159525"/>
              <a:ext cx="5214594" cy="2196501"/>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9" name="Text Box 10"/>
            <p:cNvSpPr txBox="1">
              <a:spLocks noChangeArrowheads="1"/>
            </p:cNvSpPr>
            <p:nvPr/>
          </p:nvSpPr>
          <p:spPr bwMode="auto">
            <a:xfrm>
              <a:off x="4725447" y="2472435"/>
              <a:ext cx="5430591" cy="703402"/>
            </a:xfrm>
            <a:prstGeom prst="rect">
              <a:avLst/>
            </a:prstGeom>
            <a:noFill/>
            <a:ln w="9525">
              <a:noFill/>
              <a:miter lim="800000"/>
              <a:headEnd/>
              <a:tailEnd/>
            </a:ln>
          </p:spPr>
          <p:txBody>
            <a:bodyPr wrap="square" lIns="60960" tIns="30480" rIns="60960" bIns="30480">
              <a:spAutoFit/>
            </a:bodyPr>
            <a:lstStyle/>
            <a:p>
              <a:pPr algn="ctr" defTabSz="1450940"/>
              <a:r>
                <a:rPr lang="zh-CN" altLang="en-US" sz="6000" spc="3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课堂</a:t>
              </a:r>
              <a:r>
                <a:rPr lang="zh-CN" altLang="en-US" sz="6000" spc="3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小结</a:t>
              </a:r>
              <a:endParaRPr lang="en-US" sz="4800" dirty="0">
                <a:solidFill>
                  <a:schemeClr val="accent4">
                    <a:lumMod val="60000"/>
                    <a:lumOff val="40000"/>
                  </a:schemeClr>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spTree>
    <p:extLst>
      <p:ext uri="{BB962C8B-B14F-4D97-AF65-F5344CB8AC3E}">
        <p14:creationId xmlns:p14="http://schemas.microsoft.com/office/powerpoint/2010/main" val="365215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par>
                          <p:cTn id="41" fill="hold">
                            <p:stCondLst>
                              <p:cond delay="0"/>
                            </p:stCondLst>
                            <p:childTnLst>
                              <p:par>
                                <p:cTn id="42" presetID="53" presetClass="entr" presetSubtype="16"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527221" y="574479"/>
            <a:ext cx="2338839" cy="741643"/>
          </a:xfrm>
        </p:spPr>
        <p:txBody>
          <a:bodyPr/>
          <a:lstStyle/>
          <a:p>
            <a:r>
              <a:rPr lang="zh-CN" altLang="en-US" sz="4000" dirty="0" smtClean="0">
                <a:solidFill>
                  <a:schemeClr val="accent1">
                    <a:lumMod val="50000"/>
                  </a:schemeClr>
                </a:solidFill>
                <a:latin typeface="微软雅黑" panose="020B0503020204020204" pitchFamily="34" charset="-122"/>
                <a:ea typeface="微软雅黑" panose="020B0503020204020204" pitchFamily="34" charset="-122"/>
              </a:rPr>
              <a:t>课堂小结</a:t>
            </a:r>
            <a:endParaRPr lang="zh-CN" altLang="en-US" sz="40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407368" y="3378884"/>
            <a:ext cx="954685" cy="584775"/>
          </a:xfrm>
          <a:prstGeom prst="rect">
            <a:avLst/>
          </a:prstGeom>
        </p:spPr>
        <p:txBody>
          <a:bodyPr wrap="none">
            <a:spAutoFit/>
          </a:bodyPr>
          <a:lstStyle/>
          <a:p>
            <a:r>
              <a:rPr lang="en-US" altLang="zh-CN" sz="3200" dirty="0">
                <a:solidFill>
                  <a:srgbClr val="000000"/>
                </a:solidFill>
                <a:latin typeface="微软雅黑" panose="020B0503020204020204" pitchFamily="34" charset="-122"/>
              </a:rPr>
              <a:t>CO₂</a:t>
            </a:r>
            <a:endParaRPr lang="zh-CN" altLang="en-US" sz="3200" dirty="0"/>
          </a:p>
        </p:txBody>
      </p:sp>
      <p:sp>
        <p:nvSpPr>
          <p:cNvPr id="6" name="左大括号 5"/>
          <p:cNvSpPr/>
          <p:nvPr/>
        </p:nvSpPr>
        <p:spPr>
          <a:xfrm>
            <a:off x="1527221" y="2111775"/>
            <a:ext cx="864095" cy="3118991"/>
          </a:xfrm>
          <a:prstGeom prst="leftBrace">
            <a:avLst>
              <a:gd name="adj1" fmla="val 36265"/>
              <a:gd name="adj2" fmla="val 50083"/>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2389509" y="1813167"/>
            <a:ext cx="1657447" cy="597215"/>
          </a:xfrm>
          <a:prstGeom prst="rect">
            <a:avLst/>
          </a:prstGeom>
          <a:solidFill>
            <a:schemeClr val="bg2">
              <a:lumMod val="95000"/>
            </a:schemeClr>
          </a:solidFill>
        </p:spPr>
        <p:txBody>
          <a:bodyPr wrap="square" rtlCol="0">
            <a:spAutoFit/>
          </a:bodyPr>
          <a:lstStyle/>
          <a:p>
            <a:pPr>
              <a:lnSpc>
                <a:spcPct val="130000"/>
              </a:lnSpc>
            </a:pPr>
            <a:r>
              <a:rPr lang="zh-CN" altLang="en-US" sz="2800" dirty="0" smtClean="0">
                <a:solidFill>
                  <a:srgbClr val="000000"/>
                </a:solidFill>
                <a:ea typeface="微软雅黑" panose="020B0503020204020204" pitchFamily="34" charset="-122"/>
              </a:rPr>
              <a:t>物理性质</a:t>
            </a:r>
          </a:p>
        </p:txBody>
      </p:sp>
      <p:sp>
        <p:nvSpPr>
          <p:cNvPr id="8" name="文本框 7"/>
          <p:cNvSpPr txBox="1"/>
          <p:nvPr/>
        </p:nvSpPr>
        <p:spPr>
          <a:xfrm>
            <a:off x="2275866" y="4932158"/>
            <a:ext cx="1657447" cy="597215"/>
          </a:xfrm>
          <a:prstGeom prst="rect">
            <a:avLst/>
          </a:prstGeom>
          <a:solidFill>
            <a:schemeClr val="bg2">
              <a:lumMod val="95000"/>
            </a:schemeClr>
          </a:solidFill>
        </p:spPr>
        <p:txBody>
          <a:bodyPr wrap="square" rtlCol="0">
            <a:spAutoFit/>
          </a:bodyPr>
          <a:lstStyle>
            <a:defPPr>
              <a:defRPr lang="zh-CN"/>
            </a:defPPr>
            <a:lvl1pPr>
              <a:lnSpc>
                <a:spcPct val="130000"/>
              </a:lnSpc>
              <a:defRPr sz="2800">
                <a:solidFill>
                  <a:srgbClr val="000000"/>
                </a:solidFill>
                <a:ea typeface="微软雅黑" panose="020B0503020204020204" pitchFamily="34" charset="-122"/>
              </a:defRPr>
            </a:lvl1pPr>
          </a:lstStyle>
          <a:p>
            <a:r>
              <a:rPr lang="zh-CN" altLang="en-US" dirty="0"/>
              <a:t>化学性质</a:t>
            </a:r>
          </a:p>
        </p:txBody>
      </p:sp>
      <p:sp>
        <p:nvSpPr>
          <p:cNvPr id="9" name="左大括号 8"/>
          <p:cNvSpPr/>
          <p:nvPr/>
        </p:nvSpPr>
        <p:spPr>
          <a:xfrm>
            <a:off x="4208140" y="1162314"/>
            <a:ext cx="666288" cy="1898920"/>
          </a:xfrm>
          <a:prstGeom prst="leftBrace">
            <a:avLst>
              <a:gd name="adj1" fmla="val 43364"/>
              <a:gd name="adj2" fmla="val 50083"/>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大括号 9"/>
          <p:cNvSpPr/>
          <p:nvPr/>
        </p:nvSpPr>
        <p:spPr>
          <a:xfrm>
            <a:off x="4348814" y="4281305"/>
            <a:ext cx="666288" cy="1898920"/>
          </a:xfrm>
          <a:prstGeom prst="leftBrace">
            <a:avLst>
              <a:gd name="adj1" fmla="val 43364"/>
              <a:gd name="adj2" fmla="val 50083"/>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5015102" y="945301"/>
            <a:ext cx="4872180" cy="2332946"/>
          </a:xfrm>
          <a:prstGeom prst="rect">
            <a:avLst/>
          </a:prstGeom>
          <a:noFill/>
        </p:spPr>
        <p:txBody>
          <a:bodyPr wrap="square" rtlCol="0">
            <a:spAutoFit/>
          </a:bodyPr>
          <a:lstStyle/>
          <a:p>
            <a:pPr marL="342900" indent="-342900">
              <a:lnSpc>
                <a:spcPct val="130000"/>
              </a:lnSpc>
              <a:buFont typeface="+mj-lt"/>
              <a:buAutoNum type="arabicPeriod"/>
            </a:pPr>
            <a:r>
              <a:rPr lang="zh-CN" altLang="en-US" sz="2800" dirty="0" smtClean="0">
                <a:solidFill>
                  <a:srgbClr val="000000"/>
                </a:solidFill>
                <a:ea typeface="微软雅黑" panose="020B0503020204020204" pitchFamily="34" charset="-122"/>
              </a:rPr>
              <a:t>常态下是无色无味的气体</a:t>
            </a:r>
            <a:endParaRPr lang="en-US" altLang="zh-CN" sz="2800" dirty="0" smtClean="0">
              <a:solidFill>
                <a:srgbClr val="000000"/>
              </a:solidFill>
              <a:ea typeface="微软雅黑" panose="020B0503020204020204" pitchFamily="34" charset="-122"/>
            </a:endParaRPr>
          </a:p>
          <a:p>
            <a:pPr marL="342900" indent="-342900">
              <a:lnSpc>
                <a:spcPct val="130000"/>
              </a:lnSpc>
              <a:buFont typeface="+mj-lt"/>
              <a:buAutoNum type="arabicPeriod"/>
            </a:pPr>
            <a:r>
              <a:rPr lang="zh-CN" altLang="en-US" sz="2800" dirty="0" smtClean="0">
                <a:solidFill>
                  <a:srgbClr val="000000"/>
                </a:solidFill>
                <a:ea typeface="微软雅黑" panose="020B0503020204020204" pitchFamily="34" charset="-122"/>
              </a:rPr>
              <a:t>固体二氧化碳</a:t>
            </a:r>
            <a:r>
              <a:rPr lang="en-US" altLang="zh-CN" sz="2800" dirty="0" smtClean="0">
                <a:solidFill>
                  <a:srgbClr val="000000"/>
                </a:solidFill>
                <a:ea typeface="微软雅黑" panose="020B0503020204020204" pitchFamily="34" charset="-122"/>
              </a:rPr>
              <a:t>—</a:t>
            </a:r>
            <a:r>
              <a:rPr lang="zh-CN" altLang="en-US" sz="2800" dirty="0" smtClean="0">
                <a:solidFill>
                  <a:srgbClr val="000000"/>
                </a:solidFill>
                <a:ea typeface="微软雅黑" panose="020B0503020204020204" pitchFamily="34" charset="-122"/>
              </a:rPr>
              <a:t>干冰</a:t>
            </a:r>
            <a:endParaRPr lang="en-US" altLang="zh-CN" sz="2800" dirty="0" smtClean="0">
              <a:solidFill>
                <a:srgbClr val="000000"/>
              </a:solidFill>
              <a:ea typeface="微软雅黑" panose="020B0503020204020204" pitchFamily="34" charset="-122"/>
            </a:endParaRPr>
          </a:p>
          <a:p>
            <a:pPr marL="342900" indent="-342900">
              <a:lnSpc>
                <a:spcPct val="130000"/>
              </a:lnSpc>
              <a:buFont typeface="+mj-lt"/>
              <a:buAutoNum type="arabicPeriod"/>
            </a:pPr>
            <a:r>
              <a:rPr lang="zh-CN" altLang="en-US" sz="2800" dirty="0" smtClean="0">
                <a:solidFill>
                  <a:srgbClr val="000000"/>
                </a:solidFill>
                <a:ea typeface="微软雅黑" panose="020B0503020204020204" pitchFamily="34" charset="-122"/>
              </a:rPr>
              <a:t>密度大于空气</a:t>
            </a:r>
            <a:endParaRPr lang="en-US" altLang="zh-CN" sz="2800" dirty="0" smtClean="0">
              <a:solidFill>
                <a:srgbClr val="000000"/>
              </a:solidFill>
              <a:ea typeface="微软雅黑" panose="020B0503020204020204" pitchFamily="34" charset="-122"/>
            </a:endParaRPr>
          </a:p>
          <a:p>
            <a:pPr marL="342900" indent="-342900">
              <a:lnSpc>
                <a:spcPct val="130000"/>
              </a:lnSpc>
              <a:buFont typeface="+mj-lt"/>
              <a:buAutoNum type="arabicPeriod"/>
            </a:pPr>
            <a:r>
              <a:rPr lang="zh-CN" altLang="en-US" sz="2800" dirty="0" smtClean="0">
                <a:solidFill>
                  <a:srgbClr val="000000"/>
                </a:solidFill>
                <a:ea typeface="微软雅黑" panose="020B0503020204020204" pitchFamily="34" charset="-122"/>
              </a:rPr>
              <a:t>可用向上排空气法收集</a:t>
            </a:r>
          </a:p>
        </p:txBody>
      </p:sp>
      <p:sp>
        <p:nvSpPr>
          <p:cNvPr id="12" name="文本框 11"/>
          <p:cNvSpPr txBox="1"/>
          <p:nvPr/>
        </p:nvSpPr>
        <p:spPr>
          <a:xfrm>
            <a:off x="4994368" y="4064292"/>
            <a:ext cx="6066473" cy="2893100"/>
          </a:xfrm>
          <a:prstGeom prst="rect">
            <a:avLst/>
          </a:prstGeom>
          <a:noFill/>
        </p:spPr>
        <p:txBody>
          <a:bodyPr wrap="square" rtlCol="0">
            <a:spAutoFit/>
          </a:bodyPr>
          <a:lstStyle/>
          <a:p>
            <a:pPr marL="342900" indent="-342900">
              <a:lnSpc>
                <a:spcPct val="130000"/>
              </a:lnSpc>
              <a:buFont typeface="+mj-lt"/>
              <a:buAutoNum type="arabicPeriod"/>
            </a:pPr>
            <a:r>
              <a:rPr lang="zh-CN" altLang="en-US" sz="2800" dirty="0" smtClean="0">
                <a:solidFill>
                  <a:srgbClr val="000000"/>
                </a:solidFill>
                <a:latin typeface="微软雅黑" panose="020B0503020204020204" pitchFamily="34" charset="-122"/>
                <a:ea typeface="微软雅黑" panose="020B0503020204020204" pitchFamily="34" charset="-122"/>
              </a:rPr>
              <a:t>不可燃烧、不支持燃烧、不可呼吸</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zh-CN" altLang="en-US" sz="2800" dirty="0" smtClean="0">
                <a:solidFill>
                  <a:srgbClr val="000000"/>
                </a:solidFill>
                <a:latin typeface="微软雅黑" panose="020B0503020204020204" pitchFamily="34" charset="-122"/>
                <a:ea typeface="微软雅黑" panose="020B0503020204020204" pitchFamily="34" charset="-122"/>
              </a:rPr>
              <a:t>与水反应生成酸性物质</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en-US" altLang="zh-CN" sz="2800" dirty="0">
                <a:solidFill>
                  <a:srgbClr val="000000"/>
                </a:solidFill>
                <a:latin typeface="微软雅黑" panose="020B0503020204020204" pitchFamily="34" charset="-122"/>
                <a:ea typeface="微软雅黑" panose="020B0503020204020204" pitchFamily="34" charset="-122"/>
              </a:rPr>
              <a:t>CO</a:t>
            </a:r>
            <a:r>
              <a:rPr lang="en-US" altLang="zh-CN" sz="2800" dirty="0" smtClean="0">
                <a:solidFill>
                  <a:srgbClr val="000000"/>
                </a:solidFill>
                <a:latin typeface="微软雅黑" panose="020B0503020204020204" pitchFamily="34" charset="-122"/>
                <a:ea typeface="微软雅黑" panose="020B0503020204020204" pitchFamily="34" charset="-122"/>
              </a:rPr>
              <a:t>₂</a:t>
            </a:r>
            <a:r>
              <a:rPr lang="zh-CN" altLang="en-US" sz="2800" dirty="0" smtClean="0">
                <a:solidFill>
                  <a:srgbClr val="000000"/>
                </a:solidFill>
                <a:latin typeface="微软雅黑" panose="020B0503020204020204" pitchFamily="34" charset="-122"/>
                <a:ea typeface="微软雅黑" panose="020B0503020204020204" pitchFamily="34" charset="-122"/>
              </a:rPr>
              <a:t>本身不是酸性</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zh-CN" altLang="en-US" sz="2800" dirty="0" smtClean="0">
                <a:solidFill>
                  <a:srgbClr val="000000"/>
                </a:solidFill>
                <a:latin typeface="微软雅黑" panose="020B0503020204020204" pitchFamily="34" charset="-122"/>
                <a:ea typeface="微软雅黑" panose="020B0503020204020204" pitchFamily="34" charset="-122"/>
              </a:rPr>
              <a:t>与澄清石灰水反应生成沉淀</a:t>
            </a:r>
            <a:r>
              <a:rPr lang="en-US" altLang="zh-CN" sz="2800" b="1" dirty="0">
                <a:solidFill>
                  <a:srgbClr val="000000"/>
                </a:solidFill>
                <a:latin typeface="微软雅黑" panose="020B0503020204020204" pitchFamily="34" charset="-122"/>
                <a:ea typeface="微软雅黑" panose="020B0503020204020204" pitchFamily="34" charset="-122"/>
              </a:rPr>
              <a:t>CaCO</a:t>
            </a:r>
            <a:r>
              <a:rPr lang="en-US" altLang="zh-CN" sz="2800" b="1" baseline="-25000" dirty="0">
                <a:solidFill>
                  <a:srgbClr val="000000"/>
                </a:solidFill>
                <a:latin typeface="微软雅黑" panose="020B0503020204020204" pitchFamily="34" charset="-122"/>
                <a:ea typeface="微软雅黑" panose="020B0503020204020204" pitchFamily="34" charset="-122"/>
              </a:rPr>
              <a:t>3</a:t>
            </a:r>
            <a:endParaRPr lang="zh-CN" altLang="en-US" sz="2800" dirty="0">
              <a:solidFill>
                <a:srgbClr val="000000"/>
              </a:solidFill>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endParaRPr lang="en-US" altLang="zh-CN" sz="2800"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96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3.75E-6 -1.48148E-6 L -3.75E-6 -0.07222 " pathEditMode="relative" rAng="0" ptsTypes="AA">
                                      <p:cBhvr>
                                        <p:cTn id="11" dur="250" accel="50000" decel="50000" autoRev="1" fill="hold">
                                          <p:stCondLst>
                                            <p:cond delay="0"/>
                                          </p:stCondLst>
                                        </p:cTn>
                                        <p:tgtEl>
                                          <p:spTgt spid="2"/>
                                        </p:tgtEl>
                                        <p:attrNameLst>
                                          <p:attrName>ppt_x</p:attrName>
                                          <p:attrName>ppt_y</p:attrName>
                                        </p:attrNameLst>
                                      </p:cBhvr>
                                      <p:rCtr x="0" y="-3611"/>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1000"/>
                                        <p:tgtEl>
                                          <p:spTgt spid="11">
                                            <p:txEl>
                                              <p:pRg st="0" end="0"/>
                                            </p:txEl>
                                          </p:spTgt>
                                        </p:tgtEl>
                                      </p:cBhvr>
                                    </p:animEffect>
                                    <p:anim calcmode="lin" valueType="num">
                                      <p:cBhvr>
                                        <p:cTn id="4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fade">
                                      <p:cBhvr>
                                        <p:cTn id="53" dur="1000"/>
                                        <p:tgtEl>
                                          <p:spTgt spid="11">
                                            <p:txEl>
                                              <p:pRg st="1" end="1"/>
                                            </p:txEl>
                                          </p:spTgt>
                                        </p:tgtEl>
                                      </p:cBhvr>
                                    </p:animEffect>
                                    <p:anim calcmode="lin" valueType="num">
                                      <p:cBhvr>
                                        <p:cTn id="5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Effect transition="in" filter="fade">
                                      <p:cBhvr>
                                        <p:cTn id="59" dur="1000"/>
                                        <p:tgtEl>
                                          <p:spTgt spid="11">
                                            <p:txEl>
                                              <p:pRg st="2" end="2"/>
                                            </p:txEl>
                                          </p:spTgt>
                                        </p:tgtEl>
                                      </p:cBhvr>
                                    </p:animEffect>
                                    <p:anim calcmode="lin" valueType="num">
                                      <p:cBhvr>
                                        <p:cTn id="6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11">
                                            <p:txEl>
                                              <p:pRg st="3" end="3"/>
                                            </p:txEl>
                                          </p:spTgt>
                                        </p:tgtEl>
                                        <p:attrNameLst>
                                          <p:attrName>style.visibility</p:attrName>
                                        </p:attrNameLst>
                                      </p:cBhvr>
                                      <p:to>
                                        <p:strVal val="visible"/>
                                      </p:to>
                                    </p:set>
                                    <p:animEffect transition="in" filter="fade">
                                      <p:cBhvr>
                                        <p:cTn id="65" dur="1000"/>
                                        <p:tgtEl>
                                          <p:spTgt spid="11">
                                            <p:txEl>
                                              <p:pRg st="3" end="3"/>
                                            </p:txEl>
                                          </p:spTgt>
                                        </p:tgtEl>
                                      </p:cBhvr>
                                    </p:animEffect>
                                    <p:anim calcmode="lin" valueType="num">
                                      <p:cBhvr>
                                        <p:cTn id="6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animEffect transition="in" filter="wipe(left)">
                                      <p:cBhvr>
                                        <p:cTn id="76" dur="500"/>
                                        <p:tgtEl>
                                          <p:spTgt spid="12">
                                            <p:txEl>
                                              <p:pRg st="0" end="0"/>
                                            </p:txEl>
                                          </p:spTgt>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12">
                                            <p:txEl>
                                              <p:pRg st="1" end="1"/>
                                            </p:txEl>
                                          </p:spTgt>
                                        </p:tgtEl>
                                        <p:attrNameLst>
                                          <p:attrName>style.visibility</p:attrName>
                                        </p:attrNameLst>
                                      </p:cBhvr>
                                      <p:to>
                                        <p:strVal val="visible"/>
                                      </p:to>
                                    </p:set>
                                    <p:animEffect transition="in" filter="wipe(left)">
                                      <p:cBhvr>
                                        <p:cTn id="80" dur="500"/>
                                        <p:tgtEl>
                                          <p:spTgt spid="12">
                                            <p:txEl>
                                              <p:pRg st="1" end="1"/>
                                            </p:txEl>
                                          </p:spTgt>
                                        </p:tgtEl>
                                      </p:cBhvr>
                                    </p:animEffec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12">
                                            <p:txEl>
                                              <p:pRg st="2" end="2"/>
                                            </p:txEl>
                                          </p:spTgt>
                                        </p:tgtEl>
                                        <p:attrNameLst>
                                          <p:attrName>style.visibility</p:attrName>
                                        </p:attrNameLst>
                                      </p:cBhvr>
                                      <p:to>
                                        <p:strVal val="visible"/>
                                      </p:to>
                                    </p:set>
                                    <p:animEffect transition="in" filter="wipe(left)">
                                      <p:cBhvr>
                                        <p:cTn id="84" dur="500"/>
                                        <p:tgtEl>
                                          <p:spTgt spid="12">
                                            <p:txEl>
                                              <p:pRg st="2" end="2"/>
                                            </p:txEl>
                                          </p:spTgt>
                                        </p:tgtEl>
                                      </p:cBhvr>
                                    </p:animEffect>
                                  </p:childTnLst>
                                </p:cTn>
                              </p:par>
                            </p:childTnLst>
                          </p:cTn>
                        </p:par>
                        <p:par>
                          <p:cTn id="85" fill="hold">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12">
                                            <p:txEl>
                                              <p:pRg st="3" end="3"/>
                                            </p:txEl>
                                          </p:spTgt>
                                        </p:tgtEl>
                                        <p:attrNameLst>
                                          <p:attrName>style.visibility</p:attrName>
                                        </p:attrNameLst>
                                      </p:cBhvr>
                                      <p:to>
                                        <p:strVal val="visible"/>
                                      </p:to>
                                    </p:set>
                                    <p:animEffect transition="in" filter="wipe(left)">
                                      <p:cBhvr>
                                        <p:cTn id="8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animBg="1"/>
      <p:bldP spid="7" grpId="0" animBg="1"/>
      <p:bldP spid="8" grpId="0" animBg="1"/>
      <p:bldP spid="9" grpId="0" animBg="1"/>
      <p:bldP spid="10" grpId="0" animBg="1"/>
      <p:bldP spid="11" grpId="0" uiExpand="1" build="p"/>
      <p:bldP spid="1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87488" y="505597"/>
            <a:ext cx="2736304" cy="813556"/>
          </a:xfrm>
          <a:prstGeom prst="rect">
            <a:avLst/>
          </a:prstGeom>
          <a:noFill/>
        </p:spPr>
        <p:txBody>
          <a:bodyPr wrap="square" rtlCol="0">
            <a:spAutoFit/>
          </a:bodyPr>
          <a:lstStyle/>
          <a:p>
            <a:pPr>
              <a:lnSpc>
                <a:spcPct val="130000"/>
              </a:lnSpc>
            </a:pPr>
            <a:r>
              <a:rPr lang="zh-CN" altLang="en-US" sz="4000" dirty="0" smtClean="0">
                <a:solidFill>
                  <a:schemeClr val="accent1">
                    <a:lumMod val="50000"/>
                  </a:schemeClr>
                </a:solidFill>
                <a:latin typeface="Arial" panose="020B0604020202020204" pitchFamily="34" charset="0"/>
                <a:ea typeface="微软雅黑" panose="020B0503020204020204" pitchFamily="34" charset="-122"/>
              </a:rPr>
              <a:t>巩固练习</a:t>
            </a:r>
          </a:p>
        </p:txBody>
      </p:sp>
      <p:sp>
        <p:nvSpPr>
          <p:cNvPr id="5" name="Rectangle 24"/>
          <p:cNvSpPr>
            <a:spLocks noChangeArrowheads="1"/>
          </p:cNvSpPr>
          <p:nvPr/>
        </p:nvSpPr>
        <p:spPr bwMode="auto">
          <a:xfrm>
            <a:off x="697405" y="1556792"/>
            <a:ext cx="10439155" cy="2626296"/>
          </a:xfrm>
          <a:prstGeom prst="rect">
            <a:avLst/>
          </a:prstGeom>
          <a:noFill/>
          <a:ln>
            <a:noFill/>
          </a:ln>
          <a:effectLst>
            <a:prstShdw prst="shdw17" dist="17961" dir="2700000">
              <a:schemeClr val="accent1">
                <a:gamma/>
                <a:shade val="60000"/>
                <a:invGamma/>
                <a:alpha val="80000"/>
              </a:schemeClr>
            </a:prstShdw>
          </a:effectLst>
          <a:extLst>
            <a:ext uri="{909E8E84-426E-40DD-AFC4-6F175D3DCCD1}">
              <a14:hiddenFill xmlns:a14="http://schemas.microsoft.com/office/drawing/2010/main">
                <a:gradFill rotWithShape="0">
                  <a:gsLst>
                    <a:gs pos="0">
                      <a:schemeClr val="accent1"/>
                    </a:gs>
                    <a:gs pos="100000">
                      <a:schemeClr val="bg1"/>
                    </a:gs>
                  </a:gsLst>
                  <a:path path="rect">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marL="441325" indent="-441325" eaLnBrk="1" fontAlgn="auto" hangingPunct="1">
              <a:lnSpc>
                <a:spcPct val="120000"/>
              </a:lnSpc>
              <a:spcBef>
                <a:spcPts val="600"/>
              </a:spcBef>
              <a:spcAft>
                <a:spcPts val="0"/>
              </a:spcAft>
            </a:pPr>
            <a:r>
              <a:rPr lang="en-US" altLang="zh-CN" sz="2800" dirty="0">
                <a:solidFill>
                  <a:srgbClr val="000000"/>
                </a:solidFill>
                <a:latin typeface="+mn-lt"/>
                <a:ea typeface="+mn-ea"/>
              </a:rPr>
              <a:t>1</a:t>
            </a:r>
            <a:r>
              <a:rPr lang="zh-CN" altLang="en-US" sz="2800" dirty="0">
                <a:solidFill>
                  <a:srgbClr val="000000"/>
                </a:solidFill>
                <a:latin typeface="+mn-lt"/>
                <a:ea typeface="+mn-ea"/>
              </a:rPr>
              <a:t>、检验一种气体是否是二氧化碳的最可靠的方法是（     ）</a:t>
            </a:r>
            <a:br>
              <a:rPr lang="zh-CN" altLang="en-US" sz="2800" dirty="0">
                <a:solidFill>
                  <a:srgbClr val="000000"/>
                </a:solidFill>
                <a:latin typeface="+mn-lt"/>
                <a:ea typeface="+mn-ea"/>
              </a:rPr>
            </a:br>
            <a:r>
              <a:rPr lang="en-US" altLang="zh-CN" sz="2800" dirty="0">
                <a:solidFill>
                  <a:srgbClr val="000000"/>
                </a:solidFill>
                <a:latin typeface="+mn-lt"/>
                <a:ea typeface="+mn-ea"/>
              </a:rPr>
              <a:t>A  </a:t>
            </a:r>
            <a:r>
              <a:rPr lang="zh-CN" altLang="en-US" sz="2800" dirty="0">
                <a:solidFill>
                  <a:srgbClr val="000000"/>
                </a:solidFill>
                <a:latin typeface="+mn-lt"/>
                <a:ea typeface="+mn-ea"/>
              </a:rPr>
              <a:t>通入澄清石灰水，看是否变浑浊</a:t>
            </a:r>
            <a:br>
              <a:rPr lang="zh-CN" altLang="en-US" sz="2800" dirty="0">
                <a:solidFill>
                  <a:srgbClr val="000000"/>
                </a:solidFill>
                <a:latin typeface="+mn-lt"/>
                <a:ea typeface="+mn-ea"/>
              </a:rPr>
            </a:br>
            <a:r>
              <a:rPr lang="en-US" altLang="zh-CN" sz="2800" dirty="0">
                <a:solidFill>
                  <a:srgbClr val="000000"/>
                </a:solidFill>
                <a:latin typeface="+mn-lt"/>
                <a:ea typeface="+mn-ea"/>
              </a:rPr>
              <a:t>B  </a:t>
            </a:r>
            <a:r>
              <a:rPr lang="zh-CN" altLang="en-US" sz="2800" dirty="0">
                <a:solidFill>
                  <a:srgbClr val="000000"/>
                </a:solidFill>
                <a:latin typeface="+mn-lt"/>
                <a:ea typeface="+mn-ea"/>
              </a:rPr>
              <a:t>将燃着的木条伸入气体中，看是否熄灭</a:t>
            </a:r>
            <a:br>
              <a:rPr lang="zh-CN" altLang="en-US" sz="2800" dirty="0">
                <a:solidFill>
                  <a:srgbClr val="000000"/>
                </a:solidFill>
                <a:latin typeface="+mn-lt"/>
                <a:ea typeface="+mn-ea"/>
              </a:rPr>
            </a:br>
            <a:r>
              <a:rPr lang="en-US" altLang="zh-CN" sz="2800" dirty="0">
                <a:solidFill>
                  <a:srgbClr val="000000"/>
                </a:solidFill>
                <a:latin typeface="+mn-lt"/>
                <a:ea typeface="+mn-ea"/>
              </a:rPr>
              <a:t>C  </a:t>
            </a:r>
            <a:r>
              <a:rPr lang="zh-CN" altLang="en-US" sz="2800" dirty="0">
                <a:solidFill>
                  <a:srgbClr val="000000"/>
                </a:solidFill>
                <a:latin typeface="+mn-lt"/>
                <a:ea typeface="+mn-ea"/>
              </a:rPr>
              <a:t>通入石蕊试液看是否变红</a:t>
            </a:r>
            <a:br>
              <a:rPr lang="zh-CN" altLang="en-US" sz="2800" dirty="0">
                <a:solidFill>
                  <a:srgbClr val="000000"/>
                </a:solidFill>
                <a:latin typeface="+mn-lt"/>
                <a:ea typeface="+mn-ea"/>
              </a:rPr>
            </a:br>
            <a:r>
              <a:rPr lang="en-US" altLang="zh-CN" sz="2800" dirty="0">
                <a:solidFill>
                  <a:srgbClr val="000000"/>
                </a:solidFill>
                <a:latin typeface="+mn-lt"/>
                <a:ea typeface="+mn-ea"/>
              </a:rPr>
              <a:t>D  </a:t>
            </a:r>
            <a:r>
              <a:rPr lang="zh-CN" altLang="en-US" sz="2800" dirty="0">
                <a:solidFill>
                  <a:srgbClr val="000000"/>
                </a:solidFill>
                <a:latin typeface="+mn-lt"/>
                <a:ea typeface="+mn-ea"/>
              </a:rPr>
              <a:t>将小白鼠放入气体，看是否会死亡</a:t>
            </a:r>
          </a:p>
        </p:txBody>
      </p:sp>
      <p:sp>
        <p:nvSpPr>
          <p:cNvPr id="6" name="Text Box 6"/>
          <p:cNvSpPr txBox="1">
            <a:spLocks noChangeArrowheads="1"/>
          </p:cNvSpPr>
          <p:nvPr/>
        </p:nvSpPr>
        <p:spPr bwMode="auto">
          <a:xfrm>
            <a:off x="695400" y="4437112"/>
            <a:ext cx="8496944" cy="2203680"/>
          </a:xfrm>
          <a:prstGeom prst="rect">
            <a:avLst/>
          </a:prstGeom>
          <a:noFill/>
          <a:ln>
            <a:noFill/>
          </a:ln>
          <a:effectLst>
            <a:prstShdw prst="shdw17" dist="17961" dir="2700000">
              <a:schemeClr val="accent1">
                <a:gamma/>
                <a:shade val="60000"/>
                <a:invGamma/>
                <a:alpha val="80000"/>
              </a:schemeClr>
            </a:prstShdw>
          </a:effectLst>
          <a:extLst>
            <a:ext uri="{909E8E84-426E-40DD-AFC4-6F175D3DCCD1}">
              <a14:hiddenFill xmlns:a14="http://schemas.microsoft.com/office/drawing/2010/main">
                <a:gradFill rotWithShape="0">
                  <a:gsLst>
                    <a:gs pos="0">
                      <a:schemeClr val="accent1"/>
                    </a:gs>
                    <a:gs pos="100000">
                      <a:schemeClr val="bg1"/>
                    </a:gs>
                  </a:gsLst>
                  <a:path path="rect">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eaLnBrk="1" fontAlgn="auto" hangingPunct="1">
              <a:spcBef>
                <a:spcPts val="0"/>
              </a:spcBef>
              <a:spcAft>
                <a:spcPts val="0"/>
              </a:spcAft>
              <a:defRPr/>
            </a:pPr>
            <a:r>
              <a:rPr lang="en-US" altLang="zh-CN" sz="2800" dirty="0" smtClean="0">
                <a:solidFill>
                  <a:srgbClr val="000000"/>
                </a:solidFill>
                <a:latin typeface="+mn-lt"/>
                <a:ea typeface="+mn-ea"/>
              </a:rPr>
              <a:t>2</a:t>
            </a:r>
            <a:r>
              <a:rPr lang="zh-CN" altLang="en-US" sz="2800" dirty="0" smtClean="0">
                <a:solidFill>
                  <a:srgbClr val="000000"/>
                </a:solidFill>
                <a:latin typeface="+mn-lt"/>
                <a:ea typeface="+mn-ea"/>
              </a:rPr>
              <a:t>、</a:t>
            </a:r>
            <a:r>
              <a:rPr lang="zh-CN" altLang="en-US" sz="2800" dirty="0">
                <a:solidFill>
                  <a:srgbClr val="000000"/>
                </a:solidFill>
                <a:latin typeface="+mn-lt"/>
                <a:ea typeface="+mn-ea"/>
              </a:rPr>
              <a:t>国外试行用碳酸饮料浇灌植物</a:t>
            </a:r>
            <a:r>
              <a:rPr lang="en-US" altLang="zh-CN" sz="2800" dirty="0">
                <a:solidFill>
                  <a:srgbClr val="000000"/>
                </a:solidFill>
                <a:latin typeface="+mn-lt"/>
                <a:ea typeface="+mn-ea"/>
              </a:rPr>
              <a:t>,</a:t>
            </a:r>
            <a:r>
              <a:rPr lang="zh-CN" altLang="en-US" sz="2800" dirty="0">
                <a:solidFill>
                  <a:srgbClr val="000000"/>
                </a:solidFill>
                <a:latin typeface="+mn-lt"/>
                <a:ea typeface="+mn-ea"/>
              </a:rPr>
              <a:t>它的作用是</a:t>
            </a:r>
            <a:r>
              <a:rPr lang="en-US" altLang="zh-CN" sz="2800" dirty="0">
                <a:solidFill>
                  <a:srgbClr val="000000"/>
                </a:solidFill>
                <a:latin typeface="+mn-lt"/>
                <a:ea typeface="+mn-ea"/>
              </a:rPr>
              <a:t>(    )</a:t>
            </a:r>
          </a:p>
          <a:p>
            <a:pPr marL="361950" eaLnBrk="1" fontAlgn="auto" hangingPunct="1">
              <a:lnSpc>
                <a:spcPct val="120000"/>
              </a:lnSpc>
              <a:spcBef>
                <a:spcPts val="0"/>
              </a:spcBef>
              <a:spcAft>
                <a:spcPts val="0"/>
              </a:spcAft>
              <a:defRPr/>
            </a:pPr>
            <a:r>
              <a:rPr lang="en-US" altLang="zh-CN" sz="2800" dirty="0">
                <a:solidFill>
                  <a:srgbClr val="000000"/>
                </a:solidFill>
                <a:latin typeface="+mn-lt"/>
                <a:ea typeface="+mn-ea"/>
              </a:rPr>
              <a:t>A.</a:t>
            </a:r>
            <a:r>
              <a:rPr lang="zh-CN" altLang="en-US" sz="2800" dirty="0">
                <a:solidFill>
                  <a:srgbClr val="000000"/>
                </a:solidFill>
                <a:latin typeface="+mn-lt"/>
                <a:ea typeface="+mn-ea"/>
              </a:rPr>
              <a:t>增强植物的呼吸作用	</a:t>
            </a:r>
            <a:r>
              <a:rPr lang="en-US" altLang="zh-CN" sz="2800" dirty="0">
                <a:solidFill>
                  <a:srgbClr val="000000"/>
                </a:solidFill>
                <a:latin typeface="+mn-lt"/>
                <a:ea typeface="+mn-ea"/>
              </a:rPr>
              <a:t>B.</a:t>
            </a:r>
            <a:r>
              <a:rPr lang="zh-CN" altLang="en-US" sz="2800" dirty="0">
                <a:solidFill>
                  <a:srgbClr val="000000"/>
                </a:solidFill>
                <a:latin typeface="+mn-lt"/>
                <a:ea typeface="+mn-ea"/>
              </a:rPr>
              <a:t>改良碱性土壤</a:t>
            </a:r>
          </a:p>
          <a:p>
            <a:pPr marL="361950" eaLnBrk="1" fontAlgn="auto" hangingPunct="1">
              <a:lnSpc>
                <a:spcPct val="120000"/>
              </a:lnSpc>
              <a:spcBef>
                <a:spcPts val="0"/>
              </a:spcBef>
              <a:spcAft>
                <a:spcPts val="0"/>
              </a:spcAft>
              <a:defRPr/>
            </a:pPr>
            <a:r>
              <a:rPr lang="en-US" altLang="zh-CN" sz="2800" dirty="0">
                <a:solidFill>
                  <a:srgbClr val="000000"/>
                </a:solidFill>
                <a:latin typeface="+mn-lt"/>
                <a:ea typeface="+mn-ea"/>
              </a:rPr>
              <a:t>C.</a:t>
            </a:r>
            <a:r>
              <a:rPr lang="zh-CN" altLang="en-US" sz="2800" dirty="0">
                <a:solidFill>
                  <a:srgbClr val="000000"/>
                </a:solidFill>
                <a:latin typeface="+mn-lt"/>
                <a:ea typeface="+mn-ea"/>
              </a:rPr>
              <a:t>增加温室中的温度	</a:t>
            </a:r>
            <a:r>
              <a:rPr lang="zh-CN" altLang="en-US" sz="2800" dirty="0" smtClean="0">
                <a:solidFill>
                  <a:srgbClr val="000000"/>
                </a:solidFill>
                <a:latin typeface="+mn-lt"/>
                <a:ea typeface="+mn-ea"/>
              </a:rPr>
              <a:t>         </a:t>
            </a:r>
            <a:r>
              <a:rPr lang="en-US" altLang="zh-CN" sz="2800" dirty="0" smtClean="0">
                <a:solidFill>
                  <a:srgbClr val="000000"/>
                </a:solidFill>
                <a:latin typeface="+mn-lt"/>
                <a:ea typeface="+mn-ea"/>
              </a:rPr>
              <a:t>D</a:t>
            </a:r>
            <a:r>
              <a:rPr lang="en-US" altLang="zh-CN" sz="2800" dirty="0">
                <a:solidFill>
                  <a:srgbClr val="000000"/>
                </a:solidFill>
                <a:latin typeface="+mn-lt"/>
                <a:ea typeface="+mn-ea"/>
              </a:rPr>
              <a:t>.</a:t>
            </a:r>
            <a:r>
              <a:rPr lang="zh-CN" altLang="en-US" sz="2800" dirty="0">
                <a:solidFill>
                  <a:srgbClr val="000000"/>
                </a:solidFill>
                <a:latin typeface="+mn-lt"/>
                <a:ea typeface="+mn-ea"/>
              </a:rPr>
              <a:t>加速光合作用</a:t>
            </a:r>
          </a:p>
          <a:p>
            <a:pPr eaLnBrk="1" fontAlgn="auto" hangingPunct="1">
              <a:spcBef>
                <a:spcPct val="50000"/>
              </a:spcBef>
              <a:spcAft>
                <a:spcPts val="0"/>
              </a:spcAft>
              <a:defRPr/>
            </a:pPr>
            <a:endParaRPr lang="zh-CN" altLang="en-US" sz="2800" dirty="0">
              <a:latin typeface="+mn-lt"/>
              <a:ea typeface="+mn-ea"/>
            </a:endParaRPr>
          </a:p>
        </p:txBody>
      </p:sp>
      <p:sp>
        <p:nvSpPr>
          <p:cNvPr id="7" name="文本框 6"/>
          <p:cNvSpPr txBox="1"/>
          <p:nvPr/>
        </p:nvSpPr>
        <p:spPr>
          <a:xfrm>
            <a:off x="9192344" y="1569435"/>
            <a:ext cx="432048" cy="594202"/>
          </a:xfrm>
          <a:prstGeom prst="rect">
            <a:avLst/>
          </a:prstGeom>
          <a:noFill/>
        </p:spPr>
        <p:txBody>
          <a:bodyPr wrap="square" rtlCol="0">
            <a:spAutoFit/>
          </a:bodyPr>
          <a:lstStyle/>
          <a:p>
            <a:pPr>
              <a:lnSpc>
                <a:spcPct val="130000"/>
              </a:lnSpc>
            </a:pPr>
            <a:r>
              <a:rPr lang="en-US" altLang="zh-CN" sz="2800" dirty="0" smtClean="0">
                <a:solidFill>
                  <a:srgbClr val="000000"/>
                </a:solidFill>
              </a:rPr>
              <a:t>A</a:t>
            </a:r>
            <a:endParaRPr lang="zh-CN" altLang="en-US" sz="2800" dirty="0" smtClean="0">
              <a:ea typeface="微软雅黑" panose="020B0503020204020204" pitchFamily="34" charset="-122"/>
            </a:endParaRPr>
          </a:p>
        </p:txBody>
      </p:sp>
      <p:sp>
        <p:nvSpPr>
          <p:cNvPr id="8" name="文本框 7"/>
          <p:cNvSpPr txBox="1"/>
          <p:nvPr/>
        </p:nvSpPr>
        <p:spPr>
          <a:xfrm>
            <a:off x="7896200" y="4420727"/>
            <a:ext cx="432048" cy="594202"/>
          </a:xfrm>
          <a:prstGeom prst="rect">
            <a:avLst/>
          </a:prstGeom>
          <a:noFill/>
        </p:spPr>
        <p:txBody>
          <a:bodyPr wrap="square" rtlCol="0">
            <a:spAutoFit/>
          </a:bodyPr>
          <a:lstStyle/>
          <a:p>
            <a:pPr>
              <a:lnSpc>
                <a:spcPct val="130000"/>
              </a:lnSpc>
            </a:pPr>
            <a:r>
              <a:rPr lang="en-US" altLang="zh-CN" sz="2800" dirty="0" smtClean="0">
                <a:solidFill>
                  <a:srgbClr val="000000"/>
                </a:solidFill>
              </a:rPr>
              <a:t>D</a:t>
            </a:r>
            <a:endParaRPr lang="zh-CN" altLang="en-US" sz="2800" dirty="0" smtClean="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631504" y="454424"/>
            <a:ext cx="2736304" cy="813556"/>
          </a:xfrm>
          <a:prstGeom prst="rect">
            <a:avLst/>
          </a:prstGeom>
          <a:noFill/>
        </p:spPr>
        <p:txBody>
          <a:bodyPr wrap="square" rtlCol="0">
            <a:spAutoFit/>
          </a:bodyPr>
          <a:lstStyle/>
          <a:p>
            <a:pPr>
              <a:lnSpc>
                <a:spcPct val="130000"/>
              </a:lnSpc>
            </a:pPr>
            <a:r>
              <a:rPr lang="zh-CN" altLang="en-US" sz="4000" dirty="0" smtClean="0">
                <a:solidFill>
                  <a:schemeClr val="accent1">
                    <a:lumMod val="50000"/>
                  </a:schemeClr>
                </a:solidFill>
                <a:latin typeface="Arial" panose="020B0604020202020204" pitchFamily="34" charset="0"/>
                <a:ea typeface="微软雅黑" panose="020B0503020204020204" pitchFamily="34" charset="-122"/>
              </a:rPr>
              <a:t>巩固练习</a:t>
            </a:r>
          </a:p>
        </p:txBody>
      </p:sp>
      <p:sp>
        <p:nvSpPr>
          <p:cNvPr id="8" name="Rectangle 17"/>
          <p:cNvSpPr>
            <a:spLocks noChangeArrowheads="1"/>
          </p:cNvSpPr>
          <p:nvPr/>
        </p:nvSpPr>
        <p:spPr bwMode="auto">
          <a:xfrm>
            <a:off x="1199456" y="1700808"/>
            <a:ext cx="10297144" cy="2831544"/>
          </a:xfrm>
          <a:prstGeom prst="rect">
            <a:avLst/>
          </a:prstGeom>
          <a:noFill/>
          <a:ln>
            <a:noFill/>
          </a:ln>
          <a:effectLst>
            <a:prstShdw prst="shdw17" dist="17961" dir="2700000">
              <a:schemeClr val="accent1">
                <a:gamma/>
                <a:shade val="60000"/>
                <a:invGamma/>
                <a:alpha val="80000"/>
              </a:schemeClr>
            </a:prstShdw>
          </a:effectLst>
          <a:extLst>
            <a:ext uri="{909E8E84-426E-40DD-AFC4-6F175D3DCCD1}">
              <a14:hiddenFill xmlns:a14="http://schemas.microsoft.com/office/drawing/2010/main">
                <a:gradFill rotWithShape="0">
                  <a:gsLst>
                    <a:gs pos="0">
                      <a:schemeClr val="accent1"/>
                    </a:gs>
                    <a:gs pos="100000">
                      <a:schemeClr val="bg1"/>
                    </a:gs>
                  </a:gsLst>
                  <a:path path="rect">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marL="441325" indent="-441325" eaLnBrk="1" fontAlgn="auto" hangingPunct="1">
              <a:lnSpc>
                <a:spcPct val="120000"/>
              </a:lnSpc>
              <a:spcBef>
                <a:spcPts val="0"/>
              </a:spcBef>
              <a:spcAft>
                <a:spcPts val="0"/>
              </a:spcAft>
            </a:pPr>
            <a:r>
              <a:rPr lang="en-US" altLang="zh-CN" sz="2800" dirty="0" smtClean="0">
                <a:solidFill>
                  <a:srgbClr val="000000"/>
                </a:solidFill>
                <a:latin typeface="+mn-lt"/>
                <a:ea typeface="+mn-ea"/>
              </a:rPr>
              <a:t>3</a:t>
            </a:r>
            <a:r>
              <a:rPr lang="zh-CN" altLang="en-US" sz="2800" dirty="0" smtClean="0">
                <a:solidFill>
                  <a:srgbClr val="000000"/>
                </a:solidFill>
                <a:latin typeface="+mn-lt"/>
                <a:ea typeface="+mn-ea"/>
              </a:rPr>
              <a:t>、</a:t>
            </a:r>
            <a:r>
              <a:rPr lang="zh-CN" altLang="en-US" sz="2800" dirty="0">
                <a:solidFill>
                  <a:srgbClr val="000000"/>
                </a:solidFill>
                <a:latin typeface="+mn-lt"/>
                <a:ea typeface="+mn-ea"/>
              </a:rPr>
              <a:t>二氧化碳能使紫色石蕊试液变红的直接原因</a:t>
            </a:r>
            <a:r>
              <a:rPr lang="zh-CN" altLang="en-US" sz="2800" dirty="0" smtClean="0">
                <a:solidFill>
                  <a:srgbClr val="000000"/>
                </a:solidFill>
                <a:latin typeface="+mn-lt"/>
                <a:ea typeface="+mn-ea"/>
              </a:rPr>
              <a:t>是（   </a:t>
            </a:r>
            <a:r>
              <a:rPr lang="zh-CN" altLang="en-US" sz="2800" dirty="0">
                <a:solidFill>
                  <a:srgbClr val="000000"/>
                </a:solidFill>
                <a:latin typeface="+mn-lt"/>
                <a:ea typeface="+mn-ea"/>
              </a:rPr>
              <a:t>）</a:t>
            </a:r>
          </a:p>
          <a:p>
            <a:pPr marL="803275" indent="-173038" eaLnBrk="1" fontAlgn="auto" hangingPunct="1">
              <a:lnSpc>
                <a:spcPct val="120000"/>
              </a:lnSpc>
              <a:spcBef>
                <a:spcPts val="1200"/>
              </a:spcBef>
              <a:spcAft>
                <a:spcPts val="0"/>
              </a:spcAft>
            </a:pPr>
            <a:r>
              <a:rPr lang="en-US" altLang="zh-CN" sz="2800" dirty="0">
                <a:solidFill>
                  <a:srgbClr val="000000"/>
                </a:solidFill>
                <a:latin typeface="+mn-lt"/>
                <a:ea typeface="+mn-ea"/>
              </a:rPr>
              <a:t>A</a:t>
            </a:r>
            <a:r>
              <a:rPr lang="zh-CN" altLang="en-US" sz="2800" dirty="0">
                <a:solidFill>
                  <a:srgbClr val="000000"/>
                </a:solidFill>
                <a:latin typeface="+mn-lt"/>
                <a:ea typeface="+mn-ea"/>
              </a:rPr>
              <a:t>．二氧化碳与石蕊直接作用 </a:t>
            </a:r>
          </a:p>
          <a:p>
            <a:pPr marL="803275" indent="-173038" eaLnBrk="1" fontAlgn="auto" hangingPunct="1">
              <a:lnSpc>
                <a:spcPct val="120000"/>
              </a:lnSpc>
              <a:spcBef>
                <a:spcPts val="0"/>
              </a:spcBef>
              <a:spcAft>
                <a:spcPts val="0"/>
              </a:spcAft>
            </a:pPr>
            <a:r>
              <a:rPr lang="en-US" altLang="zh-CN" sz="2800" dirty="0" smtClean="0">
                <a:solidFill>
                  <a:srgbClr val="000000"/>
                </a:solidFill>
                <a:latin typeface="+mn-lt"/>
                <a:ea typeface="+mn-ea"/>
              </a:rPr>
              <a:t>B</a:t>
            </a:r>
            <a:r>
              <a:rPr lang="zh-CN" altLang="en-US" sz="2800" dirty="0">
                <a:solidFill>
                  <a:srgbClr val="000000"/>
                </a:solidFill>
                <a:latin typeface="+mn-lt"/>
                <a:ea typeface="+mn-ea"/>
              </a:rPr>
              <a:t>．二氧化碳与水反应后生成的碳酸</a:t>
            </a:r>
            <a:r>
              <a:rPr lang="zh-CN" altLang="en-US" sz="2800" dirty="0" smtClean="0">
                <a:solidFill>
                  <a:srgbClr val="000000"/>
                </a:solidFill>
                <a:latin typeface="+mn-lt"/>
                <a:ea typeface="+mn-ea"/>
              </a:rPr>
              <a:t>不稳定</a:t>
            </a:r>
            <a:endParaRPr lang="en-US" altLang="zh-CN" sz="2800" dirty="0" smtClean="0">
              <a:solidFill>
                <a:srgbClr val="000000"/>
              </a:solidFill>
              <a:latin typeface="+mn-lt"/>
              <a:ea typeface="+mn-ea"/>
            </a:endParaRPr>
          </a:p>
          <a:p>
            <a:pPr marL="803275" indent="-173038" eaLnBrk="1" fontAlgn="auto" hangingPunct="1">
              <a:lnSpc>
                <a:spcPct val="120000"/>
              </a:lnSpc>
              <a:spcBef>
                <a:spcPts val="0"/>
              </a:spcBef>
              <a:spcAft>
                <a:spcPts val="0"/>
              </a:spcAft>
            </a:pPr>
            <a:r>
              <a:rPr lang="en-US" altLang="zh-CN" sz="2800" dirty="0" smtClean="0">
                <a:solidFill>
                  <a:srgbClr val="000000"/>
                </a:solidFill>
                <a:latin typeface="+mn-lt"/>
                <a:ea typeface="+mn-ea"/>
              </a:rPr>
              <a:t>C</a:t>
            </a:r>
            <a:r>
              <a:rPr lang="zh-CN" altLang="en-US" sz="2800" dirty="0">
                <a:solidFill>
                  <a:srgbClr val="000000"/>
                </a:solidFill>
                <a:latin typeface="+mn-lt"/>
                <a:ea typeface="+mn-ea"/>
              </a:rPr>
              <a:t>．二氧化碳能溶与水  </a:t>
            </a:r>
          </a:p>
          <a:p>
            <a:pPr marL="803275" indent="-173038" eaLnBrk="1" fontAlgn="auto" hangingPunct="1">
              <a:lnSpc>
                <a:spcPct val="120000"/>
              </a:lnSpc>
              <a:spcBef>
                <a:spcPts val="0"/>
              </a:spcBef>
              <a:spcAft>
                <a:spcPts val="0"/>
              </a:spcAft>
            </a:pPr>
            <a:r>
              <a:rPr lang="en-US" altLang="zh-CN" sz="2800" dirty="0" smtClean="0">
                <a:solidFill>
                  <a:srgbClr val="000000"/>
                </a:solidFill>
                <a:latin typeface="+mn-lt"/>
                <a:ea typeface="+mn-ea"/>
              </a:rPr>
              <a:t>D</a:t>
            </a:r>
            <a:r>
              <a:rPr lang="zh-CN" altLang="en-US" sz="2800" dirty="0" smtClean="0">
                <a:solidFill>
                  <a:srgbClr val="000000"/>
                </a:solidFill>
                <a:latin typeface="+mn-lt"/>
                <a:ea typeface="+mn-ea"/>
              </a:rPr>
              <a:t>．</a:t>
            </a:r>
            <a:r>
              <a:rPr lang="zh-CN" altLang="en-US" sz="2800" dirty="0">
                <a:solidFill>
                  <a:srgbClr val="000000"/>
                </a:solidFill>
                <a:latin typeface="+mn-lt"/>
                <a:ea typeface="+mn-ea"/>
              </a:rPr>
              <a:t>二</a:t>
            </a:r>
            <a:r>
              <a:rPr lang="zh-CN" altLang="en-US" sz="2800" dirty="0" smtClean="0">
                <a:solidFill>
                  <a:srgbClr val="000000"/>
                </a:solidFill>
                <a:latin typeface="+mn-lt"/>
                <a:ea typeface="+mn-ea"/>
              </a:rPr>
              <a:t>氧化碳</a:t>
            </a:r>
            <a:r>
              <a:rPr lang="zh-CN" altLang="en-US" sz="2800" dirty="0">
                <a:solidFill>
                  <a:srgbClr val="000000"/>
                </a:solidFill>
                <a:latin typeface="+mn-lt"/>
                <a:ea typeface="+mn-ea"/>
              </a:rPr>
              <a:t>与水反应后生成的碳酸使紫色石蕊试液变红</a:t>
            </a:r>
          </a:p>
        </p:txBody>
      </p:sp>
      <p:sp>
        <p:nvSpPr>
          <p:cNvPr id="5" name="文本框 4"/>
          <p:cNvSpPr txBox="1"/>
          <p:nvPr/>
        </p:nvSpPr>
        <p:spPr>
          <a:xfrm>
            <a:off x="9264352" y="1700808"/>
            <a:ext cx="432048" cy="594202"/>
          </a:xfrm>
          <a:prstGeom prst="rect">
            <a:avLst/>
          </a:prstGeom>
          <a:noFill/>
        </p:spPr>
        <p:txBody>
          <a:bodyPr wrap="square" rtlCol="0">
            <a:spAutoFit/>
          </a:bodyPr>
          <a:lstStyle/>
          <a:p>
            <a:pPr>
              <a:lnSpc>
                <a:spcPct val="130000"/>
              </a:lnSpc>
            </a:pPr>
            <a:r>
              <a:rPr lang="en-US" altLang="zh-CN" sz="2800" dirty="0" smtClean="0">
                <a:solidFill>
                  <a:srgbClr val="000000"/>
                </a:solidFill>
              </a:rPr>
              <a:t>D</a:t>
            </a:r>
            <a:endParaRPr lang="zh-CN" altLang="en-US" sz="2800" dirty="0" smtClean="0">
              <a:ea typeface="微软雅黑" panose="020B0503020204020204" pitchFamily="34" charset="-122"/>
            </a:endParaRPr>
          </a:p>
        </p:txBody>
      </p:sp>
    </p:spTree>
    <p:extLst>
      <p:ext uri="{BB962C8B-B14F-4D97-AF65-F5344CB8AC3E}">
        <p14:creationId xmlns:p14="http://schemas.microsoft.com/office/powerpoint/2010/main" val="384094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555"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91" y="3716341"/>
            <a:ext cx="70564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1631504" y="1268760"/>
            <a:ext cx="9144000" cy="2160591"/>
          </a:xfrm>
          <a:prstGeom prst="rect">
            <a:avLst/>
          </a:prstGeom>
          <a:noFill/>
          <a:ln>
            <a:noFill/>
          </a:ln>
          <a:effectLst>
            <a:prstShdw prst="shdw17" dist="17961" dir="2700000">
              <a:schemeClr val="accent1">
                <a:gamma/>
                <a:shade val="60000"/>
                <a:invGamma/>
                <a:alpha val="80000"/>
              </a:schemeClr>
            </a:prstShdw>
          </a:effectLst>
          <a:extLst>
            <a:ext uri="{909E8E84-426E-40DD-AFC4-6F175D3DCCD1}">
              <a14:hiddenFill xmlns:a14="http://schemas.microsoft.com/office/drawing/2010/main">
                <a:gradFill rotWithShape="0">
                  <a:gsLst>
                    <a:gs pos="0">
                      <a:schemeClr val="accent1"/>
                    </a:gs>
                    <a:gs pos="100000">
                      <a:schemeClr val="bg1"/>
                    </a:gs>
                  </a:gsLst>
                  <a:path path="rect">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marL="441325" indent="-441325" eaLnBrk="1" fontAlgn="auto" hangingPunct="1">
              <a:lnSpc>
                <a:spcPct val="120000"/>
              </a:lnSpc>
              <a:spcBef>
                <a:spcPts val="0"/>
              </a:spcBef>
              <a:spcAft>
                <a:spcPts val="0"/>
              </a:spcAft>
            </a:pPr>
            <a:r>
              <a:rPr lang="zh-CN" altLang="en-US" sz="2800" dirty="0">
                <a:solidFill>
                  <a:srgbClr val="000000"/>
                </a:solidFill>
                <a:latin typeface="+mn-lt"/>
                <a:ea typeface="+mn-ea"/>
              </a:rPr>
              <a:t>   </a:t>
            </a:r>
            <a:r>
              <a:rPr lang="en-US" altLang="zh-CN" sz="2800" dirty="0" smtClean="0">
                <a:solidFill>
                  <a:srgbClr val="000000"/>
                </a:solidFill>
                <a:latin typeface="+mn-lt"/>
                <a:ea typeface="+mn-ea"/>
              </a:rPr>
              <a:t>4</a:t>
            </a:r>
            <a:r>
              <a:rPr lang="zh-CN" altLang="en-US" sz="2800" dirty="0" smtClean="0">
                <a:solidFill>
                  <a:srgbClr val="000000"/>
                </a:solidFill>
                <a:latin typeface="+mn-lt"/>
                <a:ea typeface="+mn-ea"/>
              </a:rPr>
              <a:t>、 </a:t>
            </a:r>
            <a:r>
              <a:rPr lang="zh-CN" altLang="en-US" sz="2800" dirty="0">
                <a:solidFill>
                  <a:srgbClr val="000000"/>
                </a:solidFill>
                <a:latin typeface="+mn-lt"/>
                <a:ea typeface="+mn-ea"/>
              </a:rPr>
              <a:t>在右图所示装置中，有四支充满不同气体的试管，倒立在水槽中，当拔开塞子时，试管中水位上升最高的是（   </a:t>
            </a:r>
            <a:r>
              <a:rPr lang="zh-CN" altLang="en-US" sz="2800" dirty="0" smtClean="0">
                <a:solidFill>
                  <a:srgbClr val="000000"/>
                </a:solidFill>
                <a:latin typeface="+mn-lt"/>
                <a:ea typeface="+mn-ea"/>
              </a:rPr>
              <a:t>  </a:t>
            </a:r>
            <a:r>
              <a:rPr lang="zh-CN" altLang="en-US" sz="2800" dirty="0">
                <a:solidFill>
                  <a:srgbClr val="000000"/>
                </a:solidFill>
                <a:latin typeface="+mn-lt"/>
                <a:ea typeface="+mn-ea"/>
              </a:rPr>
              <a:t>）</a:t>
            </a:r>
            <a:br>
              <a:rPr lang="zh-CN" altLang="en-US" sz="2800" dirty="0">
                <a:solidFill>
                  <a:srgbClr val="000000"/>
                </a:solidFill>
                <a:latin typeface="+mn-lt"/>
                <a:ea typeface="+mn-ea"/>
              </a:rPr>
            </a:br>
            <a:r>
              <a:rPr lang="zh-CN" altLang="en-US" sz="2800" dirty="0">
                <a:solidFill>
                  <a:srgbClr val="000000"/>
                </a:solidFill>
                <a:latin typeface="+mn-lt"/>
                <a:ea typeface="+mn-ea"/>
              </a:rPr>
              <a:t> </a:t>
            </a:r>
            <a:r>
              <a:rPr lang="en-US" altLang="zh-CN" sz="2800" dirty="0">
                <a:solidFill>
                  <a:srgbClr val="000000"/>
                </a:solidFill>
                <a:latin typeface="+mn-lt"/>
                <a:ea typeface="+mn-ea"/>
              </a:rPr>
              <a:t>A</a:t>
            </a:r>
            <a:r>
              <a:rPr lang="zh-CN" altLang="en-US" sz="2800" dirty="0">
                <a:solidFill>
                  <a:srgbClr val="000000"/>
                </a:solidFill>
                <a:latin typeface="+mn-lt"/>
                <a:ea typeface="+mn-ea"/>
              </a:rPr>
              <a:t>．空气       </a:t>
            </a:r>
            <a:r>
              <a:rPr lang="en-US" altLang="zh-CN" sz="2800" dirty="0">
                <a:solidFill>
                  <a:srgbClr val="000000"/>
                </a:solidFill>
                <a:latin typeface="+mn-lt"/>
                <a:ea typeface="+mn-ea"/>
              </a:rPr>
              <a:t>B</a:t>
            </a:r>
            <a:r>
              <a:rPr lang="zh-CN" altLang="en-US" sz="2800" dirty="0">
                <a:solidFill>
                  <a:srgbClr val="000000"/>
                </a:solidFill>
                <a:latin typeface="+mn-lt"/>
                <a:ea typeface="+mn-ea"/>
              </a:rPr>
              <a:t>．氧气　 </a:t>
            </a:r>
            <a:r>
              <a:rPr lang="en-US" altLang="zh-CN" sz="2800" dirty="0">
                <a:solidFill>
                  <a:srgbClr val="000000"/>
                </a:solidFill>
                <a:latin typeface="+mn-lt"/>
                <a:ea typeface="+mn-ea"/>
              </a:rPr>
              <a:t>C</a:t>
            </a:r>
            <a:r>
              <a:rPr lang="zh-CN" altLang="en-US" sz="2800" dirty="0">
                <a:solidFill>
                  <a:srgbClr val="000000"/>
                </a:solidFill>
                <a:latin typeface="+mn-lt"/>
                <a:ea typeface="+mn-ea"/>
              </a:rPr>
              <a:t>．二氧化碳     </a:t>
            </a:r>
            <a:r>
              <a:rPr lang="en-US" altLang="zh-CN" sz="2800" dirty="0">
                <a:solidFill>
                  <a:srgbClr val="000000"/>
                </a:solidFill>
                <a:latin typeface="+mn-lt"/>
                <a:ea typeface="+mn-ea"/>
              </a:rPr>
              <a:t>D</a:t>
            </a:r>
            <a:r>
              <a:rPr lang="zh-CN" altLang="en-US" sz="2800" dirty="0">
                <a:solidFill>
                  <a:srgbClr val="000000"/>
                </a:solidFill>
                <a:latin typeface="+mn-lt"/>
                <a:ea typeface="+mn-ea"/>
              </a:rPr>
              <a:t>．氮气</a:t>
            </a:r>
          </a:p>
        </p:txBody>
      </p:sp>
      <p:sp>
        <p:nvSpPr>
          <p:cNvPr id="7" name="文本框 6"/>
          <p:cNvSpPr txBox="1"/>
          <p:nvPr/>
        </p:nvSpPr>
        <p:spPr>
          <a:xfrm>
            <a:off x="1415480" y="503588"/>
            <a:ext cx="2736304" cy="813556"/>
          </a:xfrm>
          <a:prstGeom prst="rect">
            <a:avLst/>
          </a:prstGeom>
          <a:noFill/>
        </p:spPr>
        <p:txBody>
          <a:bodyPr wrap="square" rtlCol="0">
            <a:spAutoFit/>
          </a:bodyPr>
          <a:lstStyle/>
          <a:p>
            <a:pPr>
              <a:lnSpc>
                <a:spcPct val="130000"/>
              </a:lnSpc>
            </a:pPr>
            <a:r>
              <a:rPr lang="zh-CN" altLang="en-US" sz="4000" dirty="0" smtClean="0">
                <a:solidFill>
                  <a:schemeClr val="accent1">
                    <a:lumMod val="50000"/>
                  </a:schemeClr>
                </a:solidFill>
                <a:latin typeface="Arial" panose="020B0604020202020204" pitchFamily="34" charset="0"/>
                <a:ea typeface="微软雅黑" panose="020B0503020204020204" pitchFamily="34" charset="-122"/>
              </a:rPr>
              <a:t>巩固练习</a:t>
            </a:r>
          </a:p>
        </p:txBody>
      </p:sp>
      <p:sp>
        <p:nvSpPr>
          <p:cNvPr id="2" name="文本框 1"/>
          <p:cNvSpPr txBox="1"/>
          <p:nvPr/>
        </p:nvSpPr>
        <p:spPr>
          <a:xfrm>
            <a:off x="3215680" y="2304903"/>
            <a:ext cx="432048" cy="594202"/>
          </a:xfrm>
          <a:prstGeom prst="rect">
            <a:avLst/>
          </a:prstGeom>
          <a:noFill/>
        </p:spPr>
        <p:txBody>
          <a:bodyPr wrap="square" rtlCol="0">
            <a:spAutoFit/>
          </a:bodyPr>
          <a:lstStyle/>
          <a:p>
            <a:pPr>
              <a:lnSpc>
                <a:spcPct val="130000"/>
              </a:lnSpc>
            </a:pPr>
            <a:r>
              <a:rPr lang="en-US" altLang="zh-CN" sz="2800" dirty="0">
                <a:solidFill>
                  <a:srgbClr val="000000"/>
                </a:solidFill>
              </a:rPr>
              <a:t>C</a:t>
            </a:r>
            <a:endParaRPr lang="zh-CN" altLang="en-US" sz="2800" dirty="0" smtClean="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edge">
                                      <p:cBhvr>
                                        <p:cTn id="7" dur="2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6"/>
          <p:cNvSpPr>
            <a:spLocks noChangeArrowheads="1"/>
          </p:cNvSpPr>
          <p:nvPr/>
        </p:nvSpPr>
        <p:spPr bwMode="auto">
          <a:xfrm>
            <a:off x="5231904" y="1268759"/>
            <a:ext cx="6816080" cy="5250799"/>
          </a:xfrm>
          <a:prstGeom prst="round2DiagRect">
            <a:avLst/>
          </a:prstGeom>
          <a:gradFill>
            <a:gsLst>
              <a:gs pos="0">
                <a:srgbClr val="92D050">
                  <a:alpha val="27000"/>
                </a:srgbClr>
              </a:gs>
              <a:gs pos="53000">
                <a:srgbClr val="92D050">
                  <a:alpha val="57000"/>
                </a:srgbClr>
              </a:gs>
              <a:gs pos="100000">
                <a:srgbClr val="00B050">
                  <a:alpha val="94000"/>
                </a:srgbClr>
              </a:gs>
            </a:gsLst>
            <a:lin ang="5400000" scaled="1"/>
          </a:gradFill>
          <a:ln>
            <a:noFill/>
          </a:ln>
          <a:effectLst>
            <a:outerShdw blurRad="50800" dist="38100" dir="13500000" algn="br" rotWithShape="0">
              <a:prstClr val="black">
                <a:alpha val="40000"/>
              </a:prstClr>
            </a:outerShdw>
          </a:effectLst>
          <a:extLst/>
        </p:spPr>
        <p:txBody>
          <a:bodyPr wrap="square">
            <a:spAutoFit/>
          </a:bodyPr>
          <a:lstStyle/>
          <a:p>
            <a:pPr marL="441325" indent="7938" eaLnBrk="1" fontAlgn="auto" hangingPunct="1">
              <a:lnSpc>
                <a:spcPct val="120000"/>
              </a:lnSpc>
              <a:spcBef>
                <a:spcPts val="1800"/>
              </a:spcBef>
              <a:spcAft>
                <a:spcPts val="0"/>
              </a:spcAft>
            </a:pPr>
            <a:r>
              <a:rPr lang="zh-CN" altLang="en-US" sz="2800" dirty="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通过今天的课程学习，同学们了解了</a:t>
            </a:r>
            <a:r>
              <a:rPr lang="en-US" altLang="zh-CN" sz="2800" dirty="0">
                <a:solidFill>
                  <a:srgbClr val="000000"/>
                </a:solidFill>
                <a:latin typeface="微软雅黑" panose="020B0503020204020204" pitchFamily="34" charset="-122"/>
                <a:ea typeface="微软雅黑" panose="020B0503020204020204" pitchFamily="34" charset="-122"/>
              </a:rPr>
              <a:t>CO</a:t>
            </a:r>
            <a:r>
              <a:rPr lang="en-US" altLang="zh-CN" sz="2800" dirty="0" smtClean="0">
                <a:solidFill>
                  <a:srgbClr val="000000"/>
                </a:solidFill>
                <a:latin typeface="微软雅黑" panose="020B0503020204020204" pitchFamily="34" charset="-122"/>
                <a:ea typeface="微软雅黑" panose="020B0503020204020204" pitchFamily="34" charset="-122"/>
              </a:rPr>
              <a:t>₂</a:t>
            </a:r>
            <a:r>
              <a:rPr lang="zh-CN" altLang="en-US" sz="2800" dirty="0" smtClean="0">
                <a:solidFill>
                  <a:srgbClr val="000000"/>
                </a:solidFill>
                <a:latin typeface="微软雅黑" panose="020B0503020204020204" pitchFamily="34" charset="-122"/>
                <a:ea typeface="微软雅黑" panose="020B0503020204020204" pitchFamily="34" charset="-122"/>
              </a:rPr>
              <a:t>的物理性质和化学性质，大家也知道</a:t>
            </a:r>
            <a:r>
              <a:rPr lang="en-US" altLang="zh-CN" sz="2800" dirty="0">
                <a:solidFill>
                  <a:srgbClr val="000000"/>
                </a:solidFill>
                <a:latin typeface="微软雅黑" panose="020B0503020204020204" pitchFamily="34" charset="-122"/>
                <a:ea typeface="微软雅黑" panose="020B0503020204020204" pitchFamily="34" charset="-122"/>
              </a:rPr>
              <a:t>CO</a:t>
            </a:r>
            <a:r>
              <a:rPr lang="en-US" altLang="zh-CN" sz="2800" dirty="0" smtClean="0">
                <a:solidFill>
                  <a:srgbClr val="000000"/>
                </a:solidFill>
                <a:latin typeface="微软雅黑" panose="020B0503020204020204" pitchFamily="34" charset="-122"/>
                <a:ea typeface="微软雅黑" panose="020B0503020204020204" pitchFamily="34" charset="-122"/>
              </a:rPr>
              <a:t>₂</a:t>
            </a:r>
            <a:r>
              <a:rPr lang="zh-CN" altLang="en-US" sz="2800" dirty="0" smtClean="0">
                <a:solidFill>
                  <a:srgbClr val="000000"/>
                </a:solidFill>
                <a:latin typeface="微软雅黑" panose="020B0503020204020204" pitchFamily="34" charset="-122"/>
                <a:ea typeface="微软雅黑" panose="020B0503020204020204" pitchFamily="34" charset="-122"/>
              </a:rPr>
              <a:t>是造成温室效应的罪魁祸首，那么我们就应该从现在做起，</a:t>
            </a:r>
            <a:r>
              <a:rPr lang="zh-CN" altLang="en-US" sz="2800" dirty="0">
                <a:solidFill>
                  <a:srgbClr val="000000"/>
                </a:solidFill>
                <a:latin typeface="微软雅黑" panose="020B0503020204020204" pitchFamily="34" charset="-122"/>
                <a:ea typeface="微软雅黑" panose="020B0503020204020204" pitchFamily="34" charset="-122"/>
              </a:rPr>
              <a:t>低碳</a:t>
            </a:r>
            <a:r>
              <a:rPr lang="zh-CN" altLang="en-US" sz="2800" dirty="0" smtClean="0">
                <a:solidFill>
                  <a:srgbClr val="000000"/>
                </a:solidFill>
                <a:latin typeface="微软雅黑" panose="020B0503020204020204" pitchFamily="34" charset="-122"/>
                <a:ea typeface="微软雅黑" panose="020B0503020204020204" pitchFamily="34" charset="-122"/>
              </a:rPr>
              <a:t>生活，保护我们的生存家园，要树立一种低碳的环保意识。那么我们生活中有哪些低碳式的生活方式呢？请同学们相互讨论</a:t>
            </a:r>
            <a:endParaRPr lang="zh-CN" altLang="en-US" sz="2800" dirty="0">
              <a:latin typeface="微软雅黑" panose="020B0503020204020204" pitchFamily="34" charset="-122"/>
              <a:ea typeface="微软雅黑" panose="020B0503020204020204" pitchFamily="34" charset="-122"/>
            </a:endParaRPr>
          </a:p>
          <a:p>
            <a:pPr marL="441325" indent="-441325" eaLnBrk="1" fontAlgn="auto" hangingPunct="1">
              <a:lnSpc>
                <a:spcPct val="120000"/>
              </a:lnSpc>
              <a:spcBef>
                <a:spcPts val="0"/>
              </a:spcBef>
              <a:spcAft>
                <a:spcPts val="0"/>
              </a:spcAft>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59496" y="455203"/>
            <a:ext cx="2736304" cy="813556"/>
          </a:xfrm>
          <a:prstGeom prst="rect">
            <a:avLst/>
          </a:prstGeom>
          <a:noFill/>
        </p:spPr>
        <p:txBody>
          <a:bodyPr wrap="square" rtlCol="0">
            <a:spAutoFit/>
          </a:bodyPr>
          <a:lstStyle/>
          <a:p>
            <a:pPr>
              <a:lnSpc>
                <a:spcPct val="130000"/>
              </a:lnSpc>
            </a:pPr>
            <a:r>
              <a:rPr lang="zh-CN" altLang="en-US" sz="4000" dirty="0" smtClean="0">
                <a:solidFill>
                  <a:schemeClr val="accent1">
                    <a:lumMod val="50000"/>
                  </a:schemeClr>
                </a:solidFill>
                <a:latin typeface="Arial" panose="020B0604020202020204" pitchFamily="34" charset="0"/>
                <a:ea typeface="微软雅黑" panose="020B0503020204020204" pitchFamily="34" charset="-122"/>
              </a:rPr>
              <a:t>课堂延伸</a:t>
            </a:r>
          </a:p>
        </p:txBody>
      </p:sp>
      <p:pic>
        <p:nvPicPr>
          <p:cNvPr id="3" name="图片 2">
            <a:hlinkClick r:id="rId2" action="ppaction://hlinkfile"/>
          </p:cNvPr>
          <p:cNvPicPr>
            <a:picLocks noChangeAspect="1"/>
          </p:cNvPicPr>
          <p:nvPr/>
        </p:nvPicPr>
        <p:blipFill rotWithShape="1">
          <a:blip r:embed="rId3">
            <a:extLst>
              <a:ext uri="{28A0092B-C50C-407E-A947-70E740481C1C}">
                <a14:useLocalDpi xmlns:a14="http://schemas.microsoft.com/office/drawing/2010/main" val="0"/>
              </a:ext>
            </a:extLst>
          </a:blip>
          <a:srcRect b="4412"/>
          <a:stretch/>
        </p:blipFill>
        <p:spPr>
          <a:xfrm>
            <a:off x="479376" y="1553898"/>
            <a:ext cx="4320480" cy="4680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578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02" name="Rectangle 2"/>
          <p:cNvSpPr>
            <a:spLocks noChangeArrowheads="1"/>
          </p:cNvSpPr>
          <p:nvPr/>
        </p:nvSpPr>
        <p:spPr bwMode="auto">
          <a:xfrm>
            <a:off x="1487488" y="1556792"/>
            <a:ext cx="8915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kumimoji="1" lang="zh-CN" altLang="en-US" sz="3600" dirty="0">
              <a:solidFill>
                <a:srgbClr val="000000"/>
              </a:solidFill>
              <a:latin typeface="微软雅黑" panose="020B0503020204020204" pitchFamily="34" charset="-122"/>
              <a:ea typeface="微软雅黑" panose="020B0503020204020204" pitchFamily="34" charset="-122"/>
            </a:endParaRPr>
          </a:p>
          <a:p>
            <a:pPr indent="536575" algn="l" eaLnBrk="1" hangingPunct="1">
              <a:lnSpc>
                <a:spcPct val="100000"/>
              </a:lnSpc>
              <a:spcBef>
                <a:spcPct val="0"/>
              </a:spcBef>
              <a:buClrTx/>
              <a:buSzTx/>
              <a:buFontTx/>
              <a:buNone/>
            </a:pPr>
            <a:r>
              <a:rPr kumimoji="1" lang="zh-CN" altLang="en-US" sz="3600" dirty="0" smtClean="0">
                <a:solidFill>
                  <a:srgbClr val="000000"/>
                </a:solidFill>
                <a:latin typeface="微软雅黑" panose="020B0503020204020204" pitchFamily="34" charset="-122"/>
                <a:ea typeface="微软雅黑" panose="020B0503020204020204" pitchFamily="34" charset="-122"/>
              </a:rPr>
              <a:t>同学们下去之后结合老师给的课后学习资源的学习，再结合自己上网查资料学习，试写一片关于二氧化碳的功与过的小论文，并提交到相应平台</a:t>
            </a:r>
            <a:endParaRPr kumimoji="1" lang="zh-CN" altLang="en-US" sz="3600" dirty="0">
              <a:solidFill>
                <a:srgbClr val="0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64363" y="548680"/>
            <a:ext cx="2736304" cy="813556"/>
          </a:xfrm>
          <a:prstGeom prst="rect">
            <a:avLst/>
          </a:prstGeom>
          <a:noFill/>
        </p:spPr>
        <p:txBody>
          <a:bodyPr wrap="square" rtlCol="0">
            <a:spAutoFit/>
          </a:bodyPr>
          <a:lstStyle/>
          <a:p>
            <a:pPr>
              <a:lnSpc>
                <a:spcPct val="130000"/>
              </a:lnSpc>
            </a:pPr>
            <a:r>
              <a:rPr lang="zh-CN" altLang="en-US" sz="4000" dirty="0" smtClean="0">
                <a:solidFill>
                  <a:schemeClr val="accent1">
                    <a:lumMod val="50000"/>
                  </a:schemeClr>
                </a:solidFill>
                <a:latin typeface="Arial" panose="020B0604020202020204" pitchFamily="34" charset="0"/>
                <a:ea typeface="微软雅黑" panose="020B0503020204020204" pitchFamily="34" charset="-122"/>
              </a:rPr>
              <a:t>课后反思</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alpha val="46000"/>
              </a:schemeClr>
            </a:gs>
            <a:gs pos="100000">
              <a:schemeClr val="accent2">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11" descr="200705291529499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969966"/>
            <a:ext cx="3768347" cy="2675061"/>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1392342" y="657930"/>
            <a:ext cx="4968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spcBef>
                <a:spcPct val="50000"/>
              </a:spcBef>
              <a:defRPr sz="2800">
                <a:solidFill>
                  <a:srgbClr val="FF3300"/>
                </a:solidFill>
                <a:latin typeface="汉仪柏青体简" pitchFamily="2" charset="-122"/>
                <a:ea typeface="汉仪柏青体简" pitchFamily="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solidFill>
                  <a:schemeClr val="accent1">
                    <a:lumMod val="50000"/>
                  </a:schemeClr>
                </a:solidFill>
                <a:latin typeface="微软雅黑 Light" panose="020B0502040204020203" pitchFamily="34" charset="-122"/>
                <a:ea typeface="微软雅黑 Light" panose="020B0502040204020203" pitchFamily="34" charset="-122"/>
              </a:rPr>
              <a:t>      美丽的玉龙雪山</a:t>
            </a:r>
          </a:p>
        </p:txBody>
      </p:sp>
      <p:pic>
        <p:nvPicPr>
          <p:cNvPr id="6" name="Picture 5" descr="yulongxuesha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716" y="969966"/>
            <a:ext cx="3889447" cy="2675061"/>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4" descr="11617513296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744" y="4147330"/>
            <a:ext cx="3870470"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箭头连接符 2"/>
          <p:cNvCxnSpPr>
            <a:stCxn id="4" idx="3"/>
            <a:endCxn id="6" idx="1"/>
          </p:cNvCxnSpPr>
          <p:nvPr/>
        </p:nvCxnSpPr>
        <p:spPr>
          <a:xfrm>
            <a:off x="5292347" y="2307494"/>
            <a:ext cx="156136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7662214" y="3645024"/>
            <a:ext cx="1561366" cy="1728192"/>
            <a:chOff x="6138214" y="3933056"/>
            <a:chExt cx="1561366" cy="1440160"/>
          </a:xfrm>
        </p:grpSpPr>
        <p:cxnSp>
          <p:nvCxnSpPr>
            <p:cNvPr id="12" name="直接箭头连接符 11"/>
            <p:cNvCxnSpPr/>
            <p:nvPr/>
          </p:nvCxnSpPr>
          <p:spPr>
            <a:xfrm rot="10800000">
              <a:off x="6138214" y="5301208"/>
              <a:ext cx="156136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699580" y="3933056"/>
              <a:ext cx="0" cy="144016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20" name="标题 1"/>
          <p:cNvSpPr>
            <a:spLocks noGrp="1"/>
          </p:cNvSpPr>
          <p:nvPr>
            <p:ph type="title"/>
          </p:nvPr>
        </p:nvSpPr>
        <p:spPr>
          <a:xfrm>
            <a:off x="7265863" y="657930"/>
            <a:ext cx="3150617" cy="5232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800" dirty="0">
                <a:solidFill>
                  <a:schemeClr val="accent1">
                    <a:lumMod val="50000"/>
                  </a:schemeClr>
                </a:solidFill>
                <a:latin typeface="微软雅黑 Light" panose="020B0502040204020203" pitchFamily="34" charset="-122"/>
                <a:ea typeface="微软雅黑 Light" panose="020B0502040204020203" pitchFamily="34" charset="-122"/>
                <a:cs typeface="+mn-cs"/>
              </a:rPr>
              <a:t>消融中的玉龙雪山</a:t>
            </a:r>
          </a:p>
        </p:txBody>
      </p:sp>
      <p:sp>
        <p:nvSpPr>
          <p:cNvPr id="21" name="矩形 3"/>
          <p:cNvSpPr>
            <a:spLocks noChangeArrowheads="1"/>
          </p:cNvSpPr>
          <p:nvPr/>
        </p:nvSpPr>
        <p:spPr bwMode="auto">
          <a:xfrm>
            <a:off x="2351584" y="4509120"/>
            <a:ext cx="16561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zh-CN" altLang="en-US" sz="2800" dirty="0">
                <a:solidFill>
                  <a:schemeClr val="accent1">
                    <a:lumMod val="50000"/>
                  </a:schemeClr>
                </a:solidFill>
                <a:latin typeface="微软雅黑 Light" panose="020B0502040204020203" pitchFamily="34" charset="-122"/>
                <a:ea typeface="微软雅黑 Light" panose="020B0502040204020203" pitchFamily="34" charset="-122"/>
              </a:rPr>
              <a:t>冰雪消融的玉龙雪山，露出了凌乱的岩石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3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500"/>
                            </p:stCondLst>
                            <p:childTnLst>
                              <p:par>
                                <p:cTn id="17" presetID="42" presetClass="entr" presetSubtype="0"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500"/>
                            </p:stCondLst>
                            <p:childTnLst>
                              <p:par>
                                <p:cTn id="31" presetID="22" presetClass="entr" presetSubtype="1" fill="hold" grpId="0" nodeType="afterEffect">
                                  <p:stCondLst>
                                    <p:cond delay="100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wipe(up)">
                                      <p:cBhvr>
                                        <p:cTn id="33" dur="500"/>
                                        <p:tgtEl>
                                          <p:spTgt spid="21">
                                            <p:txEl>
                                              <p:pRg st="0" end="0"/>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10704"/>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365787" y="764704"/>
            <a:ext cx="1691200" cy="4447033"/>
            <a:chOff x="9627177" y="1205484"/>
            <a:chExt cx="1691200" cy="4447033"/>
          </a:xfrm>
        </p:grpSpPr>
        <p:grpSp>
          <p:nvGrpSpPr>
            <p:cNvPr id="5" name="组合 4"/>
            <p:cNvGrpSpPr/>
            <p:nvPr/>
          </p:nvGrpSpPr>
          <p:grpSpPr>
            <a:xfrm>
              <a:off x="9653534" y="1205484"/>
              <a:ext cx="1638488" cy="623239"/>
              <a:chOff x="10105435" y="1231901"/>
              <a:chExt cx="1638488" cy="623239"/>
            </a:xfrm>
          </p:grpSpPr>
          <p:sp>
            <p:nvSpPr>
              <p:cNvPr id="15" name="Rounded Rectangle 2"/>
              <p:cNvSpPr/>
              <p:nvPr/>
            </p:nvSpPr>
            <p:spPr>
              <a:xfrm>
                <a:off x="10105435" y="1231901"/>
                <a:ext cx="1638488" cy="623239"/>
              </a:xfrm>
              <a:prstGeom prst="roundRect">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Text Box 10"/>
              <p:cNvSpPr txBox="1">
                <a:spLocks noChangeArrowheads="1"/>
              </p:cNvSpPr>
              <p:nvPr/>
            </p:nvSpPr>
            <p:spPr bwMode="auto">
              <a:xfrm>
                <a:off x="10214436" y="132807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引入</a:t>
                </a:r>
                <a:r>
                  <a:rPr lang="en-US" altLang="zh-CN"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CO₂</a:t>
                </a:r>
                <a:endParaRPr lang="en-US"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6" name="组合 5"/>
            <p:cNvGrpSpPr/>
            <p:nvPr/>
          </p:nvGrpSpPr>
          <p:grpSpPr>
            <a:xfrm>
              <a:off x="9627177" y="2480082"/>
              <a:ext cx="1691200" cy="623239"/>
              <a:chOff x="9970077" y="2789971"/>
              <a:chExt cx="1691200" cy="623239"/>
            </a:xfrm>
          </p:grpSpPr>
          <p:sp>
            <p:nvSpPr>
              <p:cNvPr id="13" name="Rounded Rectangle 48"/>
              <p:cNvSpPr/>
              <p:nvPr/>
            </p:nvSpPr>
            <p:spPr>
              <a:xfrm>
                <a:off x="9996434" y="2789971"/>
                <a:ext cx="1638488" cy="623239"/>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Text Box 10"/>
              <p:cNvSpPr txBox="1">
                <a:spLocks noChangeArrowheads="1"/>
              </p:cNvSpPr>
              <p:nvPr/>
            </p:nvSpPr>
            <p:spPr bwMode="auto">
              <a:xfrm>
                <a:off x="9970077" y="2943359"/>
                <a:ext cx="1691200"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认识二氧化碳</a:t>
                </a:r>
                <a:endParaRPr lang="en-US" sz="20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grpSp>
          <p:nvGrpSpPr>
            <p:cNvPr id="7" name="组合 6"/>
            <p:cNvGrpSpPr/>
            <p:nvPr/>
          </p:nvGrpSpPr>
          <p:grpSpPr>
            <a:xfrm>
              <a:off x="9653534" y="3754680"/>
              <a:ext cx="1638488" cy="623239"/>
              <a:chOff x="9996434" y="3993905"/>
              <a:chExt cx="1638488" cy="623239"/>
            </a:xfrm>
          </p:grpSpPr>
          <p:sp>
            <p:nvSpPr>
              <p:cNvPr id="11" name="Rounded Rectangle 52"/>
              <p:cNvSpPr/>
              <p:nvPr/>
            </p:nvSpPr>
            <p:spPr>
              <a:xfrm>
                <a:off x="9996434" y="3993905"/>
                <a:ext cx="1638488" cy="623239"/>
              </a:xfrm>
              <a:prstGeom prst="roundRect">
                <a:avLst/>
              </a:prstGeom>
              <a:solidFill>
                <a:schemeClr val="accent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2"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合作探究</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 name="组合 7"/>
            <p:cNvGrpSpPr/>
            <p:nvPr/>
          </p:nvGrpSpPr>
          <p:grpSpPr>
            <a:xfrm>
              <a:off x="9653534" y="5029278"/>
              <a:ext cx="1638488" cy="623239"/>
              <a:chOff x="9996434" y="5301852"/>
              <a:chExt cx="1638488" cy="623239"/>
            </a:xfrm>
          </p:grpSpPr>
          <p:sp>
            <p:nvSpPr>
              <p:cNvPr id="9" name="Rounded Rectangle 56"/>
              <p:cNvSpPr/>
              <p:nvPr/>
            </p:nvSpPr>
            <p:spPr>
              <a:xfrm>
                <a:off x="9996434" y="5301852"/>
                <a:ext cx="1638488" cy="623239"/>
              </a:xfrm>
              <a:prstGeom prst="roundRect">
                <a:avLst/>
              </a:prstGeom>
              <a:solidFill>
                <a:schemeClr val="accent5">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巩固练习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17" name="组合 16"/>
          <p:cNvGrpSpPr/>
          <p:nvPr/>
        </p:nvGrpSpPr>
        <p:grpSpPr>
          <a:xfrm>
            <a:off x="963233" y="2192690"/>
            <a:ext cx="3023442" cy="1564196"/>
            <a:chOff x="1819275" y="1143000"/>
            <a:chExt cx="2867025" cy="1483273"/>
          </a:xfrm>
        </p:grpSpPr>
        <p:sp>
          <p:nvSpPr>
            <p:cNvPr id="18" name="矩形 1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911424" y="3945250"/>
            <a:ext cx="3129621" cy="707886"/>
          </a:xfrm>
          <a:prstGeom prst="rect">
            <a:avLst/>
          </a:prstGeom>
          <a:noFill/>
        </p:spPr>
        <p:txBody>
          <a:bodyPr wrap="square" rtlCol="0">
            <a:spAutoFit/>
          </a:bodyPr>
          <a:lstStyle/>
          <a:p>
            <a:pPr algn="ctr"/>
            <a:r>
              <a:rPr lang="en-US" altLang="zh-CN" sz="4000" b="1" dirty="0">
                <a:solidFill>
                  <a:schemeClr val="accent1">
                    <a:lumMod val="50000"/>
                  </a:schemeClr>
                </a:solidFill>
                <a:latin typeface="Kozuka Gothic Pro M" panose="020B0700000000000000" pitchFamily="34" charset="-128"/>
                <a:ea typeface="Kozuka Gothic Pro M" panose="020B0700000000000000" pitchFamily="34" charset="-128"/>
              </a:rPr>
              <a:t>CONTENTS</a:t>
            </a:r>
            <a:endParaRPr lang="zh-CN" altLang="en-US" sz="4000" dirty="0">
              <a:solidFill>
                <a:schemeClr val="accent1">
                  <a:lumMod val="50000"/>
                </a:schemeClr>
              </a:solidFill>
              <a:latin typeface="Kozuka Gothic Pro M" panose="020B0700000000000000" pitchFamily="34" charset="-128"/>
              <a:ea typeface="Kozuka Gothic Pro M" panose="020B0700000000000000" pitchFamily="34" charset="-128"/>
            </a:endParaRPr>
          </a:p>
        </p:txBody>
      </p:sp>
      <p:sp>
        <p:nvSpPr>
          <p:cNvPr id="21" name="文本框 20"/>
          <p:cNvSpPr txBox="1"/>
          <p:nvPr/>
        </p:nvSpPr>
        <p:spPr>
          <a:xfrm>
            <a:off x="1490027" y="2422200"/>
            <a:ext cx="1969854" cy="1066126"/>
          </a:xfrm>
          <a:prstGeom prst="rect">
            <a:avLst/>
          </a:prstGeom>
          <a:noFill/>
        </p:spPr>
        <p:txBody>
          <a:bodyPr wrap="square" rtlCol="0">
            <a:spAutoFit/>
          </a:bodyPr>
          <a:lstStyle/>
          <a:p>
            <a:pPr algn="ctr"/>
            <a:r>
              <a:rPr lang="zh-CN" altLang="en-US" sz="6330" b="1" dirty="0">
                <a:solidFill>
                  <a:schemeClr val="accent1">
                    <a:lumMod val="50000"/>
                  </a:schemeClr>
                </a:solidFill>
                <a:latin typeface="微软雅黑" panose="020B0503020204020204" pitchFamily="34" charset="-122"/>
                <a:ea typeface="微软雅黑" panose="020B0503020204020204" pitchFamily="34" charset="-122"/>
              </a:rPr>
              <a:t>目录</a:t>
            </a:r>
          </a:p>
        </p:txBody>
      </p:sp>
      <p:grpSp>
        <p:nvGrpSpPr>
          <p:cNvPr id="22" name="组合 21"/>
          <p:cNvGrpSpPr/>
          <p:nvPr/>
        </p:nvGrpSpPr>
        <p:grpSpPr>
          <a:xfrm>
            <a:off x="5688845" y="1387944"/>
            <a:ext cx="2425118" cy="4447033"/>
            <a:chOff x="9260218" y="1205484"/>
            <a:chExt cx="2425118" cy="4447033"/>
          </a:xfrm>
        </p:grpSpPr>
        <p:grpSp>
          <p:nvGrpSpPr>
            <p:cNvPr id="23" name="组合 22"/>
            <p:cNvGrpSpPr/>
            <p:nvPr/>
          </p:nvGrpSpPr>
          <p:grpSpPr>
            <a:xfrm>
              <a:off x="9260218" y="1205484"/>
              <a:ext cx="2425118" cy="623239"/>
              <a:chOff x="9712119" y="1231901"/>
              <a:chExt cx="2425118" cy="623239"/>
            </a:xfrm>
          </p:grpSpPr>
          <p:sp>
            <p:nvSpPr>
              <p:cNvPr id="33" name="Rounded Rectangle 2"/>
              <p:cNvSpPr/>
              <p:nvPr/>
            </p:nvSpPr>
            <p:spPr>
              <a:xfrm>
                <a:off x="10105435" y="1231901"/>
                <a:ext cx="1638488" cy="623239"/>
              </a:xfrm>
              <a:prstGeom prst="round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Text Box 10"/>
              <p:cNvSpPr txBox="1">
                <a:spLocks noChangeArrowheads="1"/>
              </p:cNvSpPr>
              <p:nvPr/>
            </p:nvSpPr>
            <p:spPr bwMode="auto">
              <a:xfrm>
                <a:off x="9712119" y="1372913"/>
                <a:ext cx="2425118"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自然界</a:t>
                </a:r>
                <a:r>
                  <a:rPr lang="en-US" altLang="zh-CN"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a:t>
                </a:r>
                <a:r>
                  <a:rPr lang="en-US" altLang="zh-CN"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₂</a:t>
                </a:r>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循环</a:t>
                </a:r>
                <a:endParaRPr lang="en-US"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4" name="组合 23"/>
            <p:cNvGrpSpPr/>
            <p:nvPr/>
          </p:nvGrpSpPr>
          <p:grpSpPr>
            <a:xfrm>
              <a:off x="9653534" y="2480082"/>
              <a:ext cx="1638488" cy="623239"/>
              <a:chOff x="9996434" y="2789971"/>
              <a:chExt cx="1638488" cy="623239"/>
            </a:xfrm>
          </p:grpSpPr>
          <p:sp>
            <p:nvSpPr>
              <p:cNvPr id="31" name="Rounded Rectangle 48"/>
              <p:cNvSpPr/>
              <p:nvPr/>
            </p:nvSpPr>
            <p:spPr>
              <a:xfrm>
                <a:off x="9996434" y="2789971"/>
                <a:ext cx="1638488" cy="623239"/>
              </a:xfrm>
              <a:prstGeom prst="roundRect">
                <a:avLst/>
              </a:prstGeom>
              <a:solidFill>
                <a:schemeClr val="accent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2" name="Text Box 10"/>
              <p:cNvSpPr txBox="1">
                <a:spLocks noChangeArrowheads="1"/>
              </p:cNvSpPr>
              <p:nvPr/>
            </p:nvSpPr>
            <p:spPr bwMode="auto">
              <a:xfrm>
                <a:off x="10105434" y="288614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探索学习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5" name="组合 24"/>
            <p:cNvGrpSpPr/>
            <p:nvPr/>
          </p:nvGrpSpPr>
          <p:grpSpPr>
            <a:xfrm>
              <a:off x="9653534" y="3754680"/>
              <a:ext cx="1638488" cy="623239"/>
              <a:chOff x="9996434" y="3993905"/>
              <a:chExt cx="1638488" cy="623239"/>
            </a:xfrm>
          </p:grpSpPr>
          <p:sp>
            <p:nvSpPr>
              <p:cNvPr id="29" name="Rounded Rectangle 52"/>
              <p:cNvSpPr/>
              <p:nvPr/>
            </p:nvSpPr>
            <p:spPr>
              <a:xfrm>
                <a:off x="9996434" y="3993905"/>
                <a:ext cx="1638488" cy="623239"/>
              </a:xfrm>
              <a:prstGeom prst="roundRect">
                <a:avLst/>
              </a:prstGeom>
              <a:solidFill>
                <a:schemeClr val="tx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0"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课堂小结</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6" name="组合 25"/>
            <p:cNvGrpSpPr/>
            <p:nvPr/>
          </p:nvGrpSpPr>
          <p:grpSpPr>
            <a:xfrm>
              <a:off x="9653534" y="5029278"/>
              <a:ext cx="1638488" cy="623239"/>
              <a:chOff x="9996434" y="5301852"/>
              <a:chExt cx="1638488" cy="623239"/>
            </a:xfrm>
          </p:grpSpPr>
          <p:sp>
            <p:nvSpPr>
              <p:cNvPr id="27" name="Rounded Rectangle 56"/>
              <p:cNvSpPr/>
              <p:nvPr/>
            </p:nvSpPr>
            <p:spPr>
              <a:xfrm>
                <a:off x="9996434" y="5301852"/>
                <a:ext cx="1638488" cy="623239"/>
              </a:xfrm>
              <a:prstGeom prst="roundRect">
                <a:avLst/>
              </a:prstGeom>
              <a:solidFill>
                <a:schemeClr val="tx1">
                  <a:lumMod val="85000"/>
                  <a:lumOff val="1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课堂延伸</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139633" y="569417"/>
            <a:ext cx="733436" cy="883983"/>
          </a:xfrm>
          <a:prstGeom prst="rect">
            <a:avLst/>
          </a:prstGeom>
        </p:spPr>
      </p:pic>
      <p:pic>
        <p:nvPicPr>
          <p:cNvPr id="37" name="图片 36"/>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761783" y="1175455"/>
            <a:ext cx="733436" cy="883983"/>
          </a:xfrm>
          <a:prstGeom prst="rect">
            <a:avLst/>
          </a:prstGeom>
        </p:spPr>
      </p:pic>
      <p:pic>
        <p:nvPicPr>
          <p:cNvPr id="43" name="图片 42"/>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079357" y="3126936"/>
            <a:ext cx="733436" cy="883983"/>
          </a:xfrm>
          <a:prstGeom prst="rect">
            <a:avLst/>
          </a:prstGeom>
        </p:spPr>
      </p:pic>
      <p:pic>
        <p:nvPicPr>
          <p:cNvPr id="47" name="图片 46"/>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202265" y="4396001"/>
            <a:ext cx="733436" cy="883983"/>
          </a:xfrm>
          <a:prstGeom prst="rect">
            <a:avLst/>
          </a:prstGeom>
        </p:spPr>
      </p:pic>
      <p:pic>
        <p:nvPicPr>
          <p:cNvPr id="48" name="图片 47"/>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830942" y="5133062"/>
            <a:ext cx="733436" cy="883983"/>
          </a:xfrm>
          <a:prstGeom prst="rect">
            <a:avLst/>
          </a:prstGeom>
        </p:spPr>
      </p:pic>
      <p:pic>
        <p:nvPicPr>
          <p:cNvPr id="46" name="图片 45"/>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950301" y="3795592"/>
            <a:ext cx="733436" cy="883983"/>
          </a:xfrm>
          <a:prstGeom prst="rect">
            <a:avLst/>
          </a:prstGeom>
        </p:spPr>
      </p:pic>
      <p:pic>
        <p:nvPicPr>
          <p:cNvPr id="45" name="图片 44"/>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033553" y="1782282"/>
            <a:ext cx="733436" cy="883983"/>
          </a:xfrm>
          <a:prstGeom prst="rect">
            <a:avLst/>
          </a:prstGeom>
        </p:spPr>
      </p:pic>
      <p:pic>
        <p:nvPicPr>
          <p:cNvPr id="44" name="图片 43"/>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888600" y="2534313"/>
            <a:ext cx="733436" cy="883983"/>
          </a:xfrm>
          <a:prstGeom prst="rect">
            <a:avLst/>
          </a:prstGeom>
        </p:spPr>
      </p:pic>
      <p:grpSp>
        <p:nvGrpSpPr>
          <p:cNvPr id="93" name="组合 92"/>
          <p:cNvGrpSpPr/>
          <p:nvPr/>
        </p:nvGrpSpPr>
        <p:grpSpPr>
          <a:xfrm>
            <a:off x="-13839" y="0"/>
            <a:ext cx="12192000" cy="6858000"/>
            <a:chOff x="152400" y="141696"/>
            <a:chExt cx="12192000" cy="6858000"/>
          </a:xfrm>
        </p:grpSpPr>
        <p:sp>
          <p:nvSpPr>
            <p:cNvPr id="53" name="矩形 52"/>
            <p:cNvSpPr/>
            <p:nvPr/>
          </p:nvSpPr>
          <p:spPr>
            <a:xfrm>
              <a:off x="152400" y="141696"/>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7518187" y="917104"/>
              <a:ext cx="1691200" cy="4447033"/>
              <a:chOff x="9627177" y="1205484"/>
              <a:chExt cx="1691200" cy="4447033"/>
            </a:xfrm>
          </p:grpSpPr>
          <p:grpSp>
            <p:nvGrpSpPr>
              <p:cNvPr id="55" name="组合 54"/>
              <p:cNvGrpSpPr/>
              <p:nvPr/>
            </p:nvGrpSpPr>
            <p:grpSpPr>
              <a:xfrm>
                <a:off x="9653534" y="1205484"/>
                <a:ext cx="1638488" cy="623239"/>
                <a:chOff x="10105435" y="1231901"/>
                <a:chExt cx="1638488" cy="623239"/>
              </a:xfrm>
            </p:grpSpPr>
            <p:sp>
              <p:nvSpPr>
                <p:cNvPr id="65" name="Rounded Rectangle 2"/>
                <p:cNvSpPr/>
                <p:nvPr/>
              </p:nvSpPr>
              <p:spPr>
                <a:xfrm>
                  <a:off x="10105435" y="1231901"/>
                  <a:ext cx="1638488" cy="623239"/>
                </a:xfrm>
                <a:prstGeom prst="roundRect">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6" name="Text Box 10"/>
                <p:cNvSpPr txBox="1">
                  <a:spLocks noChangeArrowheads="1"/>
                </p:cNvSpPr>
                <p:nvPr/>
              </p:nvSpPr>
              <p:spPr bwMode="auto">
                <a:xfrm>
                  <a:off x="10214436" y="132807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引入</a:t>
                  </a:r>
                  <a:r>
                    <a:rPr lang="en-US" altLang="zh-CN"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CO₂</a:t>
                  </a:r>
                  <a:endParaRPr lang="en-US"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56" name="组合 55"/>
              <p:cNvGrpSpPr/>
              <p:nvPr/>
            </p:nvGrpSpPr>
            <p:grpSpPr>
              <a:xfrm>
                <a:off x="9627177" y="2480082"/>
                <a:ext cx="1691200" cy="623239"/>
                <a:chOff x="9970077" y="2789971"/>
                <a:chExt cx="1691200" cy="623239"/>
              </a:xfrm>
            </p:grpSpPr>
            <p:sp>
              <p:nvSpPr>
                <p:cNvPr id="63" name="Rounded Rectangle 48"/>
                <p:cNvSpPr/>
                <p:nvPr/>
              </p:nvSpPr>
              <p:spPr>
                <a:xfrm>
                  <a:off x="9996434" y="2789971"/>
                  <a:ext cx="1638488" cy="623239"/>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4" name="Text Box 10"/>
                <p:cNvSpPr txBox="1">
                  <a:spLocks noChangeArrowheads="1"/>
                </p:cNvSpPr>
                <p:nvPr/>
              </p:nvSpPr>
              <p:spPr bwMode="auto">
                <a:xfrm>
                  <a:off x="9970077" y="2943359"/>
                  <a:ext cx="1691200"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认识二氧化碳</a:t>
                  </a:r>
                  <a:endParaRPr lang="en-US" sz="20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grpSp>
            <p:nvGrpSpPr>
              <p:cNvPr id="57" name="组合 56"/>
              <p:cNvGrpSpPr/>
              <p:nvPr/>
            </p:nvGrpSpPr>
            <p:grpSpPr>
              <a:xfrm>
                <a:off x="9653534" y="3754680"/>
                <a:ext cx="1638488" cy="623239"/>
                <a:chOff x="9996434" y="3993905"/>
                <a:chExt cx="1638488" cy="623239"/>
              </a:xfrm>
            </p:grpSpPr>
            <p:sp>
              <p:nvSpPr>
                <p:cNvPr id="61" name="Rounded Rectangle 52"/>
                <p:cNvSpPr/>
                <p:nvPr/>
              </p:nvSpPr>
              <p:spPr>
                <a:xfrm>
                  <a:off x="9996434" y="3993905"/>
                  <a:ext cx="1638488" cy="623239"/>
                </a:xfrm>
                <a:prstGeom prst="roundRect">
                  <a:avLst/>
                </a:prstGeom>
                <a:solidFill>
                  <a:schemeClr val="accent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2"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合作探究</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58" name="组合 57"/>
              <p:cNvGrpSpPr/>
              <p:nvPr/>
            </p:nvGrpSpPr>
            <p:grpSpPr>
              <a:xfrm>
                <a:off x="9653534" y="5029278"/>
                <a:ext cx="1638488" cy="623239"/>
                <a:chOff x="9996434" y="5301852"/>
                <a:chExt cx="1638488" cy="623239"/>
              </a:xfrm>
            </p:grpSpPr>
            <p:sp>
              <p:nvSpPr>
                <p:cNvPr id="59" name="Rounded Rectangle 56"/>
                <p:cNvSpPr/>
                <p:nvPr/>
              </p:nvSpPr>
              <p:spPr>
                <a:xfrm>
                  <a:off x="9996434" y="5301852"/>
                  <a:ext cx="1638488" cy="623239"/>
                </a:xfrm>
                <a:prstGeom prst="roundRect">
                  <a:avLst/>
                </a:prstGeom>
                <a:solidFill>
                  <a:schemeClr val="accent5">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0"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巩固练习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67" name="组合 66"/>
            <p:cNvGrpSpPr/>
            <p:nvPr/>
          </p:nvGrpSpPr>
          <p:grpSpPr>
            <a:xfrm>
              <a:off x="1115633" y="2345090"/>
              <a:ext cx="3023442" cy="1564196"/>
              <a:chOff x="1819275" y="1143000"/>
              <a:chExt cx="2867025" cy="1483273"/>
            </a:xfrm>
          </p:grpSpPr>
          <p:sp>
            <p:nvSpPr>
              <p:cNvPr id="68" name="矩形 6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70" name="文本框 69"/>
            <p:cNvSpPr txBox="1"/>
            <p:nvPr/>
          </p:nvSpPr>
          <p:spPr>
            <a:xfrm>
              <a:off x="1063824" y="4097650"/>
              <a:ext cx="3129621" cy="707886"/>
            </a:xfrm>
            <a:prstGeom prst="rect">
              <a:avLst/>
            </a:prstGeom>
            <a:noFill/>
          </p:spPr>
          <p:txBody>
            <a:bodyPr wrap="square" rtlCol="0">
              <a:spAutoFit/>
            </a:bodyPr>
            <a:lstStyle/>
            <a:p>
              <a:pPr algn="ctr"/>
              <a:r>
                <a:rPr lang="en-US" altLang="zh-CN" sz="4000" b="1" dirty="0">
                  <a:solidFill>
                    <a:schemeClr val="accent1">
                      <a:lumMod val="50000"/>
                    </a:schemeClr>
                  </a:solidFill>
                  <a:latin typeface="Kozuka Gothic Pro M" panose="020B0700000000000000" pitchFamily="34" charset="-128"/>
                  <a:ea typeface="Kozuka Gothic Pro M" panose="020B0700000000000000" pitchFamily="34" charset="-128"/>
                </a:rPr>
                <a:t>CONTENTS</a:t>
              </a:r>
              <a:endParaRPr lang="zh-CN" altLang="en-US" sz="4000" dirty="0">
                <a:solidFill>
                  <a:schemeClr val="accent1">
                    <a:lumMod val="50000"/>
                  </a:schemeClr>
                </a:solidFill>
                <a:latin typeface="Kozuka Gothic Pro M" panose="020B0700000000000000" pitchFamily="34" charset="-128"/>
                <a:ea typeface="Kozuka Gothic Pro M" panose="020B0700000000000000" pitchFamily="34" charset="-128"/>
              </a:endParaRPr>
            </a:p>
          </p:txBody>
        </p:sp>
        <p:sp>
          <p:nvSpPr>
            <p:cNvPr id="71" name="文本框 70"/>
            <p:cNvSpPr txBox="1"/>
            <p:nvPr/>
          </p:nvSpPr>
          <p:spPr>
            <a:xfrm>
              <a:off x="1642427" y="2574600"/>
              <a:ext cx="1969854" cy="1066126"/>
            </a:xfrm>
            <a:prstGeom prst="rect">
              <a:avLst/>
            </a:prstGeom>
            <a:noFill/>
          </p:spPr>
          <p:txBody>
            <a:bodyPr wrap="square" rtlCol="0">
              <a:spAutoFit/>
            </a:bodyPr>
            <a:lstStyle/>
            <a:p>
              <a:pPr algn="ctr"/>
              <a:r>
                <a:rPr lang="zh-CN" altLang="en-US" sz="6330" b="1" dirty="0">
                  <a:solidFill>
                    <a:schemeClr val="accent1">
                      <a:lumMod val="50000"/>
                    </a:schemeClr>
                  </a:solidFill>
                  <a:latin typeface="微软雅黑" panose="020B0503020204020204" pitchFamily="34" charset="-122"/>
                  <a:ea typeface="微软雅黑" panose="020B0503020204020204" pitchFamily="34" charset="-122"/>
                </a:rPr>
                <a:t>目录</a:t>
              </a:r>
            </a:p>
          </p:txBody>
        </p:sp>
        <p:grpSp>
          <p:nvGrpSpPr>
            <p:cNvPr id="72" name="组合 71"/>
            <p:cNvGrpSpPr/>
            <p:nvPr/>
          </p:nvGrpSpPr>
          <p:grpSpPr>
            <a:xfrm>
              <a:off x="5841245" y="1540344"/>
              <a:ext cx="2425118" cy="4447033"/>
              <a:chOff x="9260218" y="1205484"/>
              <a:chExt cx="2425118" cy="4447033"/>
            </a:xfrm>
          </p:grpSpPr>
          <p:grpSp>
            <p:nvGrpSpPr>
              <p:cNvPr id="73" name="组合 72"/>
              <p:cNvGrpSpPr/>
              <p:nvPr/>
            </p:nvGrpSpPr>
            <p:grpSpPr>
              <a:xfrm>
                <a:off x="9260218" y="1205484"/>
                <a:ext cx="2425118" cy="623239"/>
                <a:chOff x="9712119" y="1231901"/>
                <a:chExt cx="2425118" cy="623239"/>
              </a:xfrm>
            </p:grpSpPr>
            <p:sp>
              <p:nvSpPr>
                <p:cNvPr id="83" name="Rounded Rectangle 2"/>
                <p:cNvSpPr/>
                <p:nvPr/>
              </p:nvSpPr>
              <p:spPr>
                <a:xfrm>
                  <a:off x="10105435" y="1231901"/>
                  <a:ext cx="1638488" cy="623239"/>
                </a:xfrm>
                <a:prstGeom prst="round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4" name="Text Box 10"/>
                <p:cNvSpPr txBox="1">
                  <a:spLocks noChangeArrowheads="1"/>
                </p:cNvSpPr>
                <p:nvPr/>
              </p:nvSpPr>
              <p:spPr bwMode="auto">
                <a:xfrm>
                  <a:off x="9712119" y="1372913"/>
                  <a:ext cx="2425118"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自然界</a:t>
                  </a:r>
                  <a:r>
                    <a:rPr lang="en-US" altLang="zh-CN"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a:t>
                  </a:r>
                  <a:r>
                    <a:rPr lang="en-US" altLang="zh-CN"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₂</a:t>
                  </a:r>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循环</a:t>
                  </a:r>
                  <a:endParaRPr lang="en-US"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4" name="组合 73"/>
              <p:cNvGrpSpPr/>
              <p:nvPr/>
            </p:nvGrpSpPr>
            <p:grpSpPr>
              <a:xfrm>
                <a:off x="9653534" y="2480082"/>
                <a:ext cx="1638488" cy="623239"/>
                <a:chOff x="9996434" y="2789971"/>
                <a:chExt cx="1638488" cy="623239"/>
              </a:xfrm>
            </p:grpSpPr>
            <p:sp>
              <p:nvSpPr>
                <p:cNvPr id="81" name="Rounded Rectangle 48"/>
                <p:cNvSpPr/>
                <p:nvPr/>
              </p:nvSpPr>
              <p:spPr>
                <a:xfrm>
                  <a:off x="9996434" y="2789971"/>
                  <a:ext cx="1638488" cy="623239"/>
                </a:xfrm>
                <a:prstGeom prst="roundRect">
                  <a:avLst/>
                </a:prstGeom>
                <a:solidFill>
                  <a:schemeClr val="accent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2" name="Text Box 10"/>
                <p:cNvSpPr txBox="1">
                  <a:spLocks noChangeArrowheads="1"/>
                </p:cNvSpPr>
                <p:nvPr/>
              </p:nvSpPr>
              <p:spPr bwMode="auto">
                <a:xfrm>
                  <a:off x="10105434" y="288614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探索学习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5" name="组合 74"/>
              <p:cNvGrpSpPr/>
              <p:nvPr/>
            </p:nvGrpSpPr>
            <p:grpSpPr>
              <a:xfrm>
                <a:off x="9653534" y="3754680"/>
                <a:ext cx="1638488" cy="623239"/>
                <a:chOff x="9996434" y="3993905"/>
                <a:chExt cx="1638488" cy="623239"/>
              </a:xfrm>
            </p:grpSpPr>
            <p:sp>
              <p:nvSpPr>
                <p:cNvPr id="79" name="Rounded Rectangle 52"/>
                <p:cNvSpPr/>
                <p:nvPr/>
              </p:nvSpPr>
              <p:spPr>
                <a:xfrm>
                  <a:off x="9996434" y="3993905"/>
                  <a:ext cx="1638488" cy="623239"/>
                </a:xfrm>
                <a:prstGeom prst="roundRect">
                  <a:avLst/>
                </a:prstGeom>
                <a:solidFill>
                  <a:schemeClr val="tx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0"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课堂小结</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6" name="组合 75"/>
              <p:cNvGrpSpPr/>
              <p:nvPr/>
            </p:nvGrpSpPr>
            <p:grpSpPr>
              <a:xfrm>
                <a:off x="9653534" y="5029278"/>
                <a:ext cx="1638488" cy="623239"/>
                <a:chOff x="9996434" y="5301852"/>
                <a:chExt cx="1638488" cy="623239"/>
              </a:xfrm>
            </p:grpSpPr>
            <p:sp>
              <p:nvSpPr>
                <p:cNvPr id="77" name="Rounded Rectangle 56"/>
                <p:cNvSpPr/>
                <p:nvPr/>
              </p:nvSpPr>
              <p:spPr>
                <a:xfrm>
                  <a:off x="9996434" y="5301852"/>
                  <a:ext cx="1638488" cy="623239"/>
                </a:xfrm>
                <a:prstGeom prst="roundRect">
                  <a:avLst/>
                </a:prstGeom>
                <a:solidFill>
                  <a:schemeClr val="tx1">
                    <a:lumMod val="85000"/>
                    <a:lumOff val="1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8"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课堂延伸</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pic>
          <p:nvPicPr>
            <p:cNvPr id="85" name="图片 84"/>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292033" y="721817"/>
              <a:ext cx="733436" cy="883983"/>
            </a:xfrm>
            <a:prstGeom prst="rect">
              <a:avLst/>
            </a:prstGeom>
          </p:spPr>
        </p:pic>
        <p:pic>
          <p:nvPicPr>
            <p:cNvPr id="86" name="图片 85"/>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914183" y="1327855"/>
              <a:ext cx="733436" cy="883983"/>
            </a:xfrm>
            <a:prstGeom prst="rect">
              <a:avLst/>
            </a:prstGeom>
          </p:spPr>
        </p:pic>
        <p:pic>
          <p:nvPicPr>
            <p:cNvPr id="87" name="图片 86"/>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231757" y="3279336"/>
              <a:ext cx="733436" cy="883983"/>
            </a:xfrm>
            <a:prstGeom prst="rect">
              <a:avLst/>
            </a:prstGeom>
          </p:spPr>
        </p:pic>
        <p:pic>
          <p:nvPicPr>
            <p:cNvPr id="88" name="图片 87"/>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354665" y="4548401"/>
              <a:ext cx="733436" cy="883983"/>
            </a:xfrm>
            <a:prstGeom prst="rect">
              <a:avLst/>
            </a:prstGeom>
          </p:spPr>
        </p:pic>
        <p:pic>
          <p:nvPicPr>
            <p:cNvPr id="89" name="图片 88"/>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983342" y="5285462"/>
              <a:ext cx="733436" cy="883983"/>
            </a:xfrm>
            <a:prstGeom prst="rect">
              <a:avLst/>
            </a:prstGeom>
          </p:spPr>
        </p:pic>
        <p:pic>
          <p:nvPicPr>
            <p:cNvPr id="90" name="图片 89"/>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8102701" y="3947992"/>
              <a:ext cx="733436" cy="883983"/>
            </a:xfrm>
            <a:prstGeom prst="rect">
              <a:avLst/>
            </a:prstGeom>
          </p:spPr>
        </p:pic>
        <p:pic>
          <p:nvPicPr>
            <p:cNvPr id="91" name="图片 90"/>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185953" y="1934682"/>
              <a:ext cx="733436" cy="883983"/>
            </a:xfrm>
            <a:prstGeom prst="rect">
              <a:avLst/>
            </a:prstGeom>
          </p:spPr>
        </p:pic>
        <p:pic>
          <p:nvPicPr>
            <p:cNvPr id="92" name="图片 91"/>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8041000" y="2686713"/>
              <a:ext cx="733436" cy="883983"/>
            </a:xfrm>
            <a:prstGeom prst="rect">
              <a:avLst/>
            </a:prstGeom>
          </p:spPr>
        </p:pic>
      </p:grpSp>
      <p:grpSp>
        <p:nvGrpSpPr>
          <p:cNvPr id="97" name="组合 96"/>
          <p:cNvGrpSpPr/>
          <p:nvPr/>
        </p:nvGrpSpPr>
        <p:grpSpPr>
          <a:xfrm>
            <a:off x="3416446" y="2064579"/>
            <a:ext cx="6336704" cy="3121879"/>
            <a:chOff x="3416446" y="2064579"/>
            <a:chExt cx="6336704" cy="3121879"/>
          </a:xfrm>
        </p:grpSpPr>
        <p:sp>
          <p:nvSpPr>
            <p:cNvPr id="95" name="圆角矩形标注 94"/>
            <p:cNvSpPr/>
            <p:nvPr/>
          </p:nvSpPr>
          <p:spPr>
            <a:xfrm flipH="1" flipV="1">
              <a:off x="3416446" y="2064579"/>
              <a:ext cx="6336704" cy="3121879"/>
            </a:xfrm>
            <a:prstGeom prst="wedgeRoundRectCallout">
              <a:avLst>
                <a:gd name="adj1" fmla="val 21353"/>
                <a:gd name="adj2" fmla="val 69392"/>
                <a:gd name="adj3" fmla="val 16667"/>
              </a:avLst>
            </a:prstGeom>
            <a:solidFill>
              <a:schemeClr val="accent5">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p:cNvSpPr txBox="1"/>
            <p:nvPr/>
          </p:nvSpPr>
          <p:spPr>
            <a:xfrm>
              <a:off x="4318501" y="2835018"/>
              <a:ext cx="3998518" cy="1938992"/>
            </a:xfrm>
            <a:prstGeom prst="rect">
              <a:avLst/>
            </a:prstGeom>
            <a:noFill/>
          </p:spPr>
          <p:txBody>
            <a:bodyPr wrap="square" rtlCol="0">
              <a:spAutoFit/>
            </a:bodyPr>
            <a:lstStyle/>
            <a:p>
              <a:r>
                <a:rPr lang="zh-CN" altLang="en-US" sz="4000" dirty="0" smtClean="0">
                  <a:latin typeface="微软雅黑" panose="020B0503020204020204" pitchFamily="34" charset="-122"/>
                  <a:ea typeface="微软雅黑" panose="020B0503020204020204" pitchFamily="34" charset="-122"/>
                </a:rPr>
                <a:t>恭喜你学完了本节课的所有内容！</a:t>
              </a:r>
              <a:endParaRPr lang="zh-CN" altLang="en-US" sz="4000" dirty="0">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504823" y="1286107"/>
            <a:ext cx="3957415" cy="2123969"/>
            <a:chOff x="3416446" y="2064579"/>
            <a:chExt cx="6336704" cy="3121879"/>
          </a:xfrm>
        </p:grpSpPr>
        <p:sp>
          <p:nvSpPr>
            <p:cNvPr id="99" name="圆角矩形标注 98"/>
            <p:cNvSpPr/>
            <p:nvPr/>
          </p:nvSpPr>
          <p:spPr>
            <a:xfrm flipH="1" flipV="1">
              <a:off x="3416446" y="2064579"/>
              <a:ext cx="6336704" cy="3121879"/>
            </a:xfrm>
            <a:prstGeom prst="wedgeRoundRectCallout">
              <a:avLst>
                <a:gd name="adj1" fmla="val 21353"/>
                <a:gd name="adj2" fmla="val 69392"/>
                <a:gd name="adj3" fmla="val 16667"/>
              </a:avLst>
            </a:prstGeom>
            <a:solidFill>
              <a:schemeClr val="accent5">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4578644" y="2361988"/>
              <a:ext cx="3998518" cy="2035711"/>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恭喜你学完了本节课的所有内容！</a:t>
              </a:r>
              <a:endParaRPr lang="zh-CN" altLang="en-US" sz="2800" dirty="0">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4429457" y="2916134"/>
            <a:ext cx="6336704" cy="3121879"/>
            <a:chOff x="3416446" y="2064579"/>
            <a:chExt cx="6336704" cy="3121879"/>
          </a:xfrm>
        </p:grpSpPr>
        <p:sp>
          <p:nvSpPr>
            <p:cNvPr id="102" name="圆角矩形标注 101"/>
            <p:cNvSpPr/>
            <p:nvPr/>
          </p:nvSpPr>
          <p:spPr>
            <a:xfrm flipH="1" flipV="1">
              <a:off x="3416446" y="2064579"/>
              <a:ext cx="6336704" cy="3121879"/>
            </a:xfrm>
            <a:prstGeom prst="wedgeRoundRectCallout">
              <a:avLst>
                <a:gd name="adj1" fmla="val 21353"/>
                <a:gd name="adj2" fmla="val 69392"/>
                <a:gd name="adj3" fmla="val 16667"/>
              </a:avLst>
            </a:prstGeom>
            <a:solidFill>
              <a:schemeClr val="accent5">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4318501" y="2835018"/>
              <a:ext cx="3998518" cy="707886"/>
            </a:xfrm>
            <a:prstGeom prst="rect">
              <a:avLst/>
            </a:prstGeom>
            <a:noFill/>
          </p:spPr>
          <p:txBody>
            <a:bodyPr wrap="square" rtlCol="0">
              <a:spAutoFit/>
            </a:bodyPr>
            <a:lstStyle/>
            <a:p>
              <a:r>
                <a:rPr lang="zh-CN" altLang="en-US" sz="4000" dirty="0" smtClean="0">
                  <a:latin typeface="微软雅黑" panose="020B0503020204020204" pitchFamily="34" charset="-122"/>
                  <a:ea typeface="微软雅黑" panose="020B0503020204020204" pitchFamily="34" charset="-122"/>
                </a:rPr>
                <a:t>同学们再见</a:t>
              </a:r>
              <a:endParaRPr lang="zh-CN" altLang="en-US" sz="40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9675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4"/>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93"/>
                                        </p:tgtEl>
                                        <p:attrNameLst>
                                          <p:attrName>ppt_w</p:attrName>
                                        </p:attrNameLst>
                                      </p:cBhvr>
                                      <p:tavLst>
                                        <p:tav tm="0">
                                          <p:val>
                                            <p:strVal val="ppt_w"/>
                                          </p:val>
                                        </p:tav>
                                        <p:tav tm="100000">
                                          <p:val>
                                            <p:fltVal val="0"/>
                                          </p:val>
                                        </p:tav>
                                      </p:tavLst>
                                    </p:anim>
                                    <p:anim calcmode="lin" valueType="num">
                                      <p:cBhvr>
                                        <p:cTn id="35" dur="500"/>
                                        <p:tgtEl>
                                          <p:spTgt spid="93"/>
                                        </p:tgtEl>
                                        <p:attrNameLst>
                                          <p:attrName>ppt_h</p:attrName>
                                        </p:attrNameLst>
                                      </p:cBhvr>
                                      <p:tavLst>
                                        <p:tav tm="0">
                                          <p:val>
                                            <p:strVal val="ppt_h"/>
                                          </p:val>
                                        </p:tav>
                                        <p:tav tm="100000">
                                          <p:val>
                                            <p:fltVal val="0"/>
                                          </p:val>
                                        </p:tav>
                                      </p:tavLst>
                                    </p:anim>
                                    <p:animEffect transition="out" filter="fade">
                                      <p:cBhvr>
                                        <p:cTn id="36" dur="500"/>
                                        <p:tgtEl>
                                          <p:spTgt spid="93"/>
                                        </p:tgtEl>
                                      </p:cBhvr>
                                    </p:animEffect>
                                    <p:set>
                                      <p:cBhvr>
                                        <p:cTn id="37" dur="1" fill="hold">
                                          <p:stCondLst>
                                            <p:cond delay="499"/>
                                          </p:stCondLst>
                                        </p:cTn>
                                        <p:tgtEl>
                                          <p:spTgt spid="93"/>
                                        </p:tgtEl>
                                        <p:attrNameLst>
                                          <p:attrName>style.visibility</p:attrName>
                                        </p:attrNameLst>
                                      </p:cBhvr>
                                      <p:to>
                                        <p:strVal val="hidden"/>
                                      </p:to>
                                    </p:set>
                                  </p:childTnLst>
                                </p:cTn>
                              </p:par>
                              <p:par>
                                <p:cTn id="38" presetID="53" presetClass="entr" presetSubtype="16" fill="hold"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p:cTn id="40" dur="500" fill="hold"/>
                                        <p:tgtEl>
                                          <p:spTgt spid="97"/>
                                        </p:tgtEl>
                                        <p:attrNameLst>
                                          <p:attrName>ppt_w</p:attrName>
                                        </p:attrNameLst>
                                      </p:cBhvr>
                                      <p:tavLst>
                                        <p:tav tm="0">
                                          <p:val>
                                            <p:fltVal val="0"/>
                                          </p:val>
                                        </p:tav>
                                        <p:tav tm="100000">
                                          <p:val>
                                            <p:strVal val="#ppt_w"/>
                                          </p:val>
                                        </p:tav>
                                      </p:tavLst>
                                    </p:anim>
                                    <p:anim calcmode="lin" valueType="num">
                                      <p:cBhvr>
                                        <p:cTn id="41" dur="500" fill="hold"/>
                                        <p:tgtEl>
                                          <p:spTgt spid="97"/>
                                        </p:tgtEl>
                                        <p:attrNameLst>
                                          <p:attrName>ppt_h</p:attrName>
                                        </p:attrNameLst>
                                      </p:cBhvr>
                                      <p:tavLst>
                                        <p:tav tm="0">
                                          <p:val>
                                            <p:fltVal val="0"/>
                                          </p:val>
                                        </p:tav>
                                        <p:tav tm="100000">
                                          <p:val>
                                            <p:strVal val="#ppt_h"/>
                                          </p:val>
                                        </p:tav>
                                      </p:tavLst>
                                    </p:anim>
                                    <p:animEffect transition="in" filter="fade">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97"/>
                                        </p:tgtEl>
                                        <p:attrNameLst>
                                          <p:attrName>ppt_w</p:attrName>
                                        </p:attrNameLst>
                                      </p:cBhvr>
                                      <p:tavLst>
                                        <p:tav tm="0">
                                          <p:val>
                                            <p:strVal val="ppt_w"/>
                                          </p:val>
                                        </p:tav>
                                        <p:tav tm="100000">
                                          <p:val>
                                            <p:fltVal val="0"/>
                                          </p:val>
                                        </p:tav>
                                      </p:tavLst>
                                    </p:anim>
                                    <p:anim calcmode="lin" valueType="num">
                                      <p:cBhvr>
                                        <p:cTn id="47" dur="500"/>
                                        <p:tgtEl>
                                          <p:spTgt spid="97"/>
                                        </p:tgtEl>
                                        <p:attrNameLst>
                                          <p:attrName>ppt_h</p:attrName>
                                        </p:attrNameLst>
                                      </p:cBhvr>
                                      <p:tavLst>
                                        <p:tav tm="0">
                                          <p:val>
                                            <p:strVal val="ppt_h"/>
                                          </p:val>
                                        </p:tav>
                                        <p:tav tm="100000">
                                          <p:val>
                                            <p:fltVal val="0"/>
                                          </p:val>
                                        </p:tav>
                                      </p:tavLst>
                                    </p:anim>
                                    <p:animEffect transition="out" filter="fade">
                                      <p:cBhvr>
                                        <p:cTn id="48" dur="500"/>
                                        <p:tgtEl>
                                          <p:spTgt spid="97"/>
                                        </p:tgtEl>
                                      </p:cBhvr>
                                    </p:animEffect>
                                    <p:set>
                                      <p:cBhvr>
                                        <p:cTn id="49" dur="1" fill="hold">
                                          <p:stCondLst>
                                            <p:cond delay="499"/>
                                          </p:stCondLst>
                                        </p:cTn>
                                        <p:tgtEl>
                                          <p:spTgt spid="97"/>
                                        </p:tgtEl>
                                        <p:attrNameLst>
                                          <p:attrName>style.visibility</p:attrName>
                                        </p:attrNameLst>
                                      </p:cBhvr>
                                      <p:to>
                                        <p:strVal val="hidden"/>
                                      </p:to>
                                    </p:set>
                                  </p:childTnLst>
                                </p:cTn>
                              </p:par>
                              <p:par>
                                <p:cTn id="50" presetID="53" presetClass="entr" presetSubtype="16"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cBhvr>
                                        <p:cTn id="58" dur="500" fill="hold"/>
                                        <p:tgtEl>
                                          <p:spTgt spid="101"/>
                                        </p:tgtEl>
                                        <p:attrNameLst>
                                          <p:attrName>ppt_w</p:attrName>
                                        </p:attrNameLst>
                                      </p:cBhvr>
                                      <p:tavLst>
                                        <p:tav tm="0">
                                          <p:val>
                                            <p:fltVal val="0"/>
                                          </p:val>
                                        </p:tav>
                                        <p:tav tm="100000">
                                          <p:val>
                                            <p:strVal val="#ppt_w"/>
                                          </p:val>
                                        </p:tav>
                                      </p:tavLst>
                                    </p:anim>
                                    <p:anim calcmode="lin" valueType="num">
                                      <p:cBhvr>
                                        <p:cTn id="59" dur="500" fill="hold"/>
                                        <p:tgtEl>
                                          <p:spTgt spid="101"/>
                                        </p:tgtEl>
                                        <p:attrNameLst>
                                          <p:attrName>ppt_h</p:attrName>
                                        </p:attrNameLst>
                                      </p:cBhvr>
                                      <p:tavLst>
                                        <p:tav tm="0">
                                          <p:val>
                                            <p:fltVal val="0"/>
                                          </p:val>
                                        </p:tav>
                                        <p:tav tm="100000">
                                          <p:val>
                                            <p:strVal val="#ppt_h"/>
                                          </p:val>
                                        </p:tav>
                                      </p:tavLst>
                                    </p:anim>
                                    <p:animEffect transition="in" filter="fade">
                                      <p:cBhvr>
                                        <p:cTn id="6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78878" y="620688"/>
            <a:ext cx="7704856"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600" dirty="0">
                <a:solidFill>
                  <a:schemeClr val="accent1">
                    <a:lumMod val="50000"/>
                  </a:schemeClr>
                </a:solidFill>
                <a:latin typeface="微软雅黑" panose="020B0503020204020204" pitchFamily="34" charset="-122"/>
                <a:ea typeface="微软雅黑" panose="020B0503020204020204" pitchFamily="34" charset="-122"/>
                <a:cs typeface="+mn-cs"/>
              </a:rPr>
              <a:t>是什么原因导致了玉龙雪山的消融？</a:t>
            </a:r>
          </a:p>
        </p:txBody>
      </p:sp>
      <p:graphicFrame>
        <p:nvGraphicFramePr>
          <p:cNvPr id="23" name="图表 22"/>
          <p:cNvGraphicFramePr/>
          <p:nvPr>
            <p:extLst>
              <p:ext uri="{D42A27DB-BD31-4B8C-83A1-F6EECF244321}">
                <p14:modId xmlns:p14="http://schemas.microsoft.com/office/powerpoint/2010/main" val="217342323"/>
              </p:ext>
            </p:extLst>
          </p:nvPr>
        </p:nvGraphicFramePr>
        <p:xfrm>
          <a:off x="3176985" y="1031895"/>
          <a:ext cx="6006749"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p:cNvSpPr txBox="1"/>
          <p:nvPr/>
        </p:nvSpPr>
        <p:spPr>
          <a:xfrm>
            <a:off x="1559496" y="4810726"/>
            <a:ext cx="8892480" cy="2012859"/>
          </a:xfrm>
          <a:prstGeom prst="rect">
            <a:avLst/>
          </a:prstGeom>
          <a:noFill/>
        </p:spPr>
        <p:txBody>
          <a:bodyPr wrap="square" rtlCol="0">
            <a:spAutoFit/>
          </a:bodyPr>
          <a:lstStyle/>
          <a:p>
            <a:pPr indent="365125">
              <a:lnSpc>
                <a:spcPct val="130000"/>
              </a:lnSpc>
            </a:pPr>
            <a:r>
              <a:rPr lang="zh-CN" altLang="en-US" sz="2400" dirty="0">
                <a:solidFill>
                  <a:srgbClr val="000000"/>
                </a:solidFill>
                <a:latin typeface="微软雅黑" panose="020B0503020204020204" pitchFamily="34" charset="-122"/>
                <a:ea typeface="微软雅黑" panose="020B0503020204020204" pitchFamily="34" charset="-122"/>
              </a:rPr>
              <a:t>随着丽江市气温的逐年上升，玉龙雪山现代冰川发生了大幅度萎缩。中国科学院表示</a:t>
            </a:r>
            <a:r>
              <a:rPr lang="zh-CN" altLang="en-US" sz="2400" b="1" dirty="0">
                <a:solidFill>
                  <a:srgbClr val="FF0000"/>
                </a:solidFill>
                <a:latin typeface="微软雅黑" panose="020B0503020204020204" pitchFamily="34" charset="-122"/>
                <a:ea typeface="微软雅黑" panose="020B0503020204020204" pitchFamily="34" charset="-122"/>
              </a:rPr>
              <a:t>全球气候变暖</a:t>
            </a:r>
            <a:r>
              <a:rPr lang="zh-CN" altLang="en-US" sz="2400" dirty="0">
                <a:solidFill>
                  <a:srgbClr val="000000"/>
                </a:solidFill>
                <a:latin typeface="微软雅黑" panose="020B0503020204020204" pitchFamily="34" charset="-122"/>
                <a:ea typeface="微软雅黑" panose="020B0503020204020204" pitchFamily="34" charset="-122"/>
              </a:rPr>
              <a:t>是玉龙雪山冰川近</a:t>
            </a:r>
            <a:r>
              <a:rPr lang="en-US" altLang="zh-CN" sz="2400" dirty="0">
                <a:solidFill>
                  <a:srgbClr val="000000"/>
                </a:solidFill>
                <a:latin typeface="微软雅黑" panose="020B0503020204020204" pitchFamily="34" charset="-122"/>
                <a:ea typeface="微软雅黑" panose="020B0503020204020204" pitchFamily="34" charset="-122"/>
              </a:rPr>
              <a:t>20</a:t>
            </a:r>
            <a:r>
              <a:rPr lang="zh-CN" altLang="en-US" sz="2400" dirty="0">
                <a:solidFill>
                  <a:srgbClr val="000000"/>
                </a:solidFill>
                <a:latin typeface="微软雅黑" panose="020B0503020204020204" pitchFamily="34" charset="-122"/>
                <a:ea typeface="微软雅黑" panose="020B0503020204020204" pitchFamily="34" charset="-122"/>
              </a:rPr>
              <a:t>年来出现消融量增加、冰舌位置后退、冰川面积减小、雪线上升现象的主要原因。</a:t>
            </a:r>
          </a:p>
        </p:txBody>
      </p:sp>
    </p:spTree>
    <p:extLst>
      <p:ext uri="{BB962C8B-B14F-4D97-AF65-F5344CB8AC3E}">
        <p14:creationId xmlns:p14="http://schemas.microsoft.com/office/powerpoint/2010/main" val="908434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631504" y="622429"/>
            <a:ext cx="8291513" cy="6463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4000" b="1" dirty="0">
                <a:solidFill>
                  <a:schemeClr val="accent1">
                    <a:lumMod val="50000"/>
                  </a:schemeClr>
                </a:solidFill>
                <a:latin typeface="微软雅黑 Light" panose="020B0502040204020203" pitchFamily="34" charset="-122"/>
                <a:ea typeface="微软雅黑 Light" panose="020B0502040204020203" pitchFamily="34" charset="-122"/>
                <a:cs typeface="+mn-cs"/>
              </a:rPr>
              <a:t>是什么</a:t>
            </a:r>
            <a:r>
              <a:rPr lang="zh-CN" altLang="en-US" sz="4000" b="1" dirty="0" smtClean="0">
                <a:solidFill>
                  <a:schemeClr val="accent1">
                    <a:lumMod val="50000"/>
                  </a:schemeClr>
                </a:solidFill>
                <a:latin typeface="微软雅黑 Light" panose="020B0502040204020203" pitchFamily="34" charset="-122"/>
                <a:ea typeface="微软雅黑 Light" panose="020B0502040204020203" pitchFamily="34" charset="-122"/>
                <a:cs typeface="+mn-cs"/>
              </a:rPr>
              <a:t>导致了气候</a:t>
            </a:r>
            <a:r>
              <a:rPr lang="zh-CN" altLang="en-US" sz="4000" b="1" dirty="0">
                <a:solidFill>
                  <a:schemeClr val="accent1">
                    <a:lumMod val="50000"/>
                  </a:schemeClr>
                </a:solidFill>
                <a:latin typeface="微软雅黑 Light" panose="020B0502040204020203" pitchFamily="34" charset="-122"/>
                <a:ea typeface="微软雅黑 Light" panose="020B0502040204020203" pitchFamily="34" charset="-122"/>
                <a:cs typeface="+mn-cs"/>
              </a:rPr>
              <a:t>变暖？</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883267909"/>
              </p:ext>
            </p:extLst>
          </p:nvPr>
        </p:nvGraphicFramePr>
        <p:xfrm>
          <a:off x="2351587" y="1340768"/>
          <a:ext cx="7466141" cy="3744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直接箭头连接符 7"/>
          <p:cNvCxnSpPr/>
          <p:nvPr/>
        </p:nvCxnSpPr>
        <p:spPr>
          <a:xfrm>
            <a:off x="4727848" y="3212976"/>
            <a:ext cx="943390" cy="2592288"/>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871864" y="5805264"/>
            <a:ext cx="2520280" cy="652486"/>
          </a:xfrm>
          <a:prstGeom prst="rect">
            <a:avLst/>
          </a:prstGeom>
          <a:noFill/>
        </p:spPr>
        <p:txBody>
          <a:bodyPr wrap="square" rtlCol="0">
            <a:spAutoFit/>
          </a:bodyPr>
          <a:lstStyle/>
          <a:p>
            <a:pPr algn="ctr">
              <a:lnSpc>
                <a:spcPct val="130000"/>
              </a:lnSpc>
            </a:pPr>
            <a:r>
              <a:rPr lang="zh-CN" altLang="en-US" sz="2800" dirty="0">
                <a:solidFill>
                  <a:srgbClr val="000000"/>
                </a:solidFill>
                <a:ea typeface="微软雅黑" panose="020B0503020204020204" pitchFamily="34" charset="-122"/>
              </a:rPr>
              <a:t>二氧化碳</a:t>
            </a:r>
          </a:p>
        </p:txBody>
      </p:sp>
      <p:cxnSp>
        <p:nvCxnSpPr>
          <p:cNvPr id="16" name="直接箭头连接符 15"/>
          <p:cNvCxnSpPr/>
          <p:nvPr/>
        </p:nvCxnSpPr>
        <p:spPr>
          <a:xfrm>
            <a:off x="6088856" y="2564904"/>
            <a:ext cx="28860" cy="3096344"/>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6528048" y="3212976"/>
            <a:ext cx="836418" cy="2592288"/>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6888088" y="4869160"/>
            <a:ext cx="1440160" cy="108012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3893432" y="4862818"/>
            <a:ext cx="1381765" cy="1086462"/>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966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graphicEl>
                                              <a:dgm id="{98380C3F-E241-464D-BE75-38B928C0C37B}"/>
                                            </p:graphicEl>
                                          </p:spTgt>
                                        </p:tgtEl>
                                        <p:attrNameLst>
                                          <p:attrName>style.visibility</p:attrName>
                                        </p:attrNameLst>
                                      </p:cBhvr>
                                      <p:to>
                                        <p:strVal val="visible"/>
                                      </p:to>
                                    </p:set>
                                    <p:animEffect transition="in" filter="wipe(down)">
                                      <p:cBhvr>
                                        <p:cTn id="13" dur="500"/>
                                        <p:tgtEl>
                                          <p:spTgt spid="4">
                                            <p:graphicEl>
                                              <a:dgm id="{98380C3F-E241-464D-BE75-38B928C0C37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graphicEl>
                                              <a:dgm id="{7543E29C-E4A7-4A74-960A-FED62BE8BBBA}"/>
                                            </p:graphicEl>
                                          </p:spTgt>
                                        </p:tgtEl>
                                        <p:attrNameLst>
                                          <p:attrName>style.visibility</p:attrName>
                                        </p:attrNameLst>
                                      </p:cBhvr>
                                      <p:to>
                                        <p:strVal val="visible"/>
                                      </p:to>
                                    </p:set>
                                    <p:animEffect transition="in" filter="wipe(down)">
                                      <p:cBhvr>
                                        <p:cTn id="18" dur="500"/>
                                        <p:tgtEl>
                                          <p:spTgt spid="4">
                                            <p:graphicEl>
                                              <a:dgm id="{7543E29C-E4A7-4A74-960A-FED62BE8BBBA}"/>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graphicEl>
                                              <a:dgm id="{CC721000-697E-41B4-9B14-0E764B1FED03}"/>
                                            </p:graphicEl>
                                          </p:spTgt>
                                        </p:tgtEl>
                                        <p:attrNameLst>
                                          <p:attrName>style.visibility</p:attrName>
                                        </p:attrNameLst>
                                      </p:cBhvr>
                                      <p:to>
                                        <p:strVal val="visible"/>
                                      </p:to>
                                    </p:set>
                                    <p:animEffect transition="in" filter="wipe(down)">
                                      <p:cBhvr>
                                        <p:cTn id="21" dur="500"/>
                                        <p:tgtEl>
                                          <p:spTgt spid="4">
                                            <p:graphicEl>
                                              <a:dgm id="{CC721000-697E-41B4-9B14-0E764B1FED0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graphicEl>
                                              <a:dgm id="{A40E488A-3335-483E-8AFF-E5DFE76B8847}"/>
                                            </p:graphicEl>
                                          </p:spTgt>
                                        </p:tgtEl>
                                        <p:attrNameLst>
                                          <p:attrName>style.visibility</p:attrName>
                                        </p:attrNameLst>
                                      </p:cBhvr>
                                      <p:to>
                                        <p:strVal val="visible"/>
                                      </p:to>
                                    </p:set>
                                    <p:animEffect transition="in" filter="wipe(down)">
                                      <p:cBhvr>
                                        <p:cTn id="26" dur="500"/>
                                        <p:tgtEl>
                                          <p:spTgt spid="4">
                                            <p:graphicEl>
                                              <a:dgm id="{A40E488A-3335-483E-8AFF-E5DFE76B8847}"/>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graphicEl>
                                              <a:dgm id="{7B61F6BF-AEA5-4C5F-8CD6-0EC27D04F5EB}"/>
                                            </p:graphicEl>
                                          </p:spTgt>
                                        </p:tgtEl>
                                        <p:attrNameLst>
                                          <p:attrName>style.visibility</p:attrName>
                                        </p:attrNameLst>
                                      </p:cBhvr>
                                      <p:to>
                                        <p:strVal val="visible"/>
                                      </p:to>
                                    </p:set>
                                    <p:animEffect transition="in" filter="wipe(down)">
                                      <p:cBhvr>
                                        <p:cTn id="29" dur="500"/>
                                        <p:tgtEl>
                                          <p:spTgt spid="4">
                                            <p:graphicEl>
                                              <a:dgm id="{7B61F6BF-AEA5-4C5F-8CD6-0EC27D04F5E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graphicEl>
                                              <a:dgm id="{1F2093B1-53D0-4093-B66E-943E520FCBFF}"/>
                                            </p:graphicEl>
                                          </p:spTgt>
                                        </p:tgtEl>
                                        <p:attrNameLst>
                                          <p:attrName>style.visibility</p:attrName>
                                        </p:attrNameLst>
                                      </p:cBhvr>
                                      <p:to>
                                        <p:strVal val="visible"/>
                                      </p:to>
                                    </p:set>
                                    <p:animEffect transition="in" filter="wipe(down)">
                                      <p:cBhvr>
                                        <p:cTn id="34" dur="500"/>
                                        <p:tgtEl>
                                          <p:spTgt spid="4">
                                            <p:graphicEl>
                                              <a:dgm id="{1F2093B1-53D0-4093-B66E-943E520FCBFF}"/>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graphicEl>
                                              <a:dgm id="{7AD6EEE9-12D4-4DB0-9A46-4BD31D442A02}"/>
                                            </p:graphicEl>
                                          </p:spTgt>
                                        </p:tgtEl>
                                        <p:attrNameLst>
                                          <p:attrName>style.visibility</p:attrName>
                                        </p:attrNameLst>
                                      </p:cBhvr>
                                      <p:to>
                                        <p:strVal val="visible"/>
                                      </p:to>
                                    </p:set>
                                    <p:animEffect transition="in" filter="wipe(down)">
                                      <p:cBhvr>
                                        <p:cTn id="37" dur="500"/>
                                        <p:tgtEl>
                                          <p:spTgt spid="4">
                                            <p:graphicEl>
                                              <a:dgm id="{7AD6EEE9-12D4-4DB0-9A46-4BD31D442A0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dgm id="{6E7264BE-6D9B-4368-84AA-F4A0BFC57E28}"/>
                                            </p:graphicEl>
                                          </p:spTgt>
                                        </p:tgtEl>
                                        <p:attrNameLst>
                                          <p:attrName>style.visibility</p:attrName>
                                        </p:attrNameLst>
                                      </p:cBhvr>
                                      <p:to>
                                        <p:strVal val="visible"/>
                                      </p:to>
                                    </p:set>
                                    <p:animEffect transition="in" filter="wipe(down)">
                                      <p:cBhvr>
                                        <p:cTn id="42" dur="500"/>
                                        <p:tgtEl>
                                          <p:spTgt spid="4">
                                            <p:graphicEl>
                                              <a:dgm id="{6E7264BE-6D9B-4368-84AA-F4A0BFC57E28}"/>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
                                            <p:graphicEl>
                                              <a:dgm id="{E09E261C-B8E1-4B01-B757-4938203536A4}"/>
                                            </p:graphicEl>
                                          </p:spTgt>
                                        </p:tgtEl>
                                        <p:attrNameLst>
                                          <p:attrName>style.visibility</p:attrName>
                                        </p:attrNameLst>
                                      </p:cBhvr>
                                      <p:to>
                                        <p:strVal val="visible"/>
                                      </p:to>
                                    </p:set>
                                    <p:animEffect transition="in" filter="wipe(down)">
                                      <p:cBhvr>
                                        <p:cTn id="45" dur="500"/>
                                        <p:tgtEl>
                                          <p:spTgt spid="4">
                                            <p:graphicEl>
                                              <a:dgm id="{E09E261C-B8E1-4B01-B757-4938203536A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graphicEl>
                                              <a:dgm id="{FCC828D6-47DF-469F-98B8-590861CAB8FF}"/>
                                            </p:graphicEl>
                                          </p:spTgt>
                                        </p:tgtEl>
                                        <p:attrNameLst>
                                          <p:attrName>style.visibility</p:attrName>
                                        </p:attrNameLst>
                                      </p:cBhvr>
                                      <p:to>
                                        <p:strVal val="visible"/>
                                      </p:to>
                                    </p:set>
                                    <p:animEffect transition="in" filter="wipe(down)">
                                      <p:cBhvr>
                                        <p:cTn id="50" dur="500"/>
                                        <p:tgtEl>
                                          <p:spTgt spid="4">
                                            <p:graphicEl>
                                              <a:dgm id="{FCC828D6-47DF-469F-98B8-590861CAB8FF}"/>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graphicEl>
                                              <a:dgm id="{711391BD-5F8D-491C-8A04-CAC2659DCACC}"/>
                                            </p:graphicEl>
                                          </p:spTgt>
                                        </p:tgtEl>
                                        <p:attrNameLst>
                                          <p:attrName>style.visibility</p:attrName>
                                        </p:attrNameLst>
                                      </p:cBhvr>
                                      <p:to>
                                        <p:strVal val="visible"/>
                                      </p:to>
                                    </p:set>
                                    <p:animEffect transition="in" filter="wipe(down)">
                                      <p:cBhvr>
                                        <p:cTn id="53" dur="500"/>
                                        <p:tgtEl>
                                          <p:spTgt spid="4">
                                            <p:graphicEl>
                                              <a:dgm id="{711391BD-5F8D-491C-8A04-CAC2659DCACC}"/>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par>
                                <p:cTn id="59" presetID="22" presetClass="entr" presetSubtype="1"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par>
                                <p:cTn id="62" presetID="22" presetClass="entr" presetSubtype="1"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par>
                                <p:cTn id="65" presetID="22" presetClass="entr" presetSubtype="1"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up)">
                                      <p:cBhvr>
                                        <p:cTn id="70" dur="500"/>
                                        <p:tgtEl>
                                          <p:spTgt spid="20"/>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351088" y="1060453"/>
            <a:ext cx="7129462" cy="5529263"/>
            <a:chOff x="391" y="0"/>
            <a:chExt cx="4800" cy="4128"/>
          </a:xfrm>
        </p:grpSpPr>
        <p:pic>
          <p:nvPicPr>
            <p:cNvPr id="9223" name="Picture 3" descr="picture5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 y="0"/>
              <a:ext cx="4800" cy="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4"/>
            <p:cNvSpPr txBox="1">
              <a:spLocks noChangeArrowheads="1"/>
            </p:cNvSpPr>
            <p:nvPr/>
          </p:nvSpPr>
          <p:spPr bwMode="auto">
            <a:xfrm>
              <a:off x="4014" y="2115"/>
              <a:ext cx="1089"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endParaRPr lang="zh-CN" altLang="zh-CN" sz="4000">
                <a:solidFill>
                  <a:schemeClr val="tx1"/>
                </a:solidFill>
                <a:latin typeface="Arial" panose="020B0604020202020204" pitchFamily="34" charset="0"/>
                <a:ea typeface="宋体" panose="02010600030101010101" pitchFamily="2" charset="-122"/>
              </a:endParaRPr>
            </a:p>
          </p:txBody>
        </p:sp>
        <p:sp>
          <p:nvSpPr>
            <p:cNvPr id="9225" name="Text Box 5"/>
            <p:cNvSpPr txBox="1">
              <a:spLocks noChangeArrowheads="1"/>
            </p:cNvSpPr>
            <p:nvPr/>
          </p:nvSpPr>
          <p:spPr bwMode="auto">
            <a:xfrm>
              <a:off x="567" y="2251"/>
              <a:ext cx="1089"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50000"/>
                </a:spcBef>
                <a:buClrTx/>
                <a:buSzTx/>
                <a:buFontTx/>
                <a:buNone/>
              </a:pPr>
              <a:endParaRPr lang="zh-CN" altLang="zh-CN" sz="4000">
                <a:solidFill>
                  <a:schemeClr val="tx1"/>
                </a:solidFill>
                <a:latin typeface="Arial" panose="020B0604020202020204" pitchFamily="34" charset="0"/>
                <a:ea typeface="宋体" panose="02010600030101010101" pitchFamily="2" charset="-122"/>
              </a:endParaRPr>
            </a:p>
          </p:txBody>
        </p:sp>
      </p:grpSp>
      <p:sp>
        <p:nvSpPr>
          <p:cNvPr id="251910" name="Text Box 6"/>
          <p:cNvSpPr txBox="1">
            <a:spLocks noChangeArrowheads="1"/>
          </p:cNvSpPr>
          <p:nvPr/>
        </p:nvSpPr>
        <p:spPr bwMode="auto">
          <a:xfrm>
            <a:off x="2093913" y="4075113"/>
            <a:ext cx="1878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r>
              <a:rPr lang="zh-CN" altLang="en-US" sz="3600" b="1" dirty="0">
                <a:solidFill>
                  <a:srgbClr val="000000"/>
                </a:solidFill>
                <a:latin typeface="微软雅黑" panose="020B0503020204020204" pitchFamily="34" charset="-122"/>
                <a:ea typeface="微软雅黑" panose="020B0503020204020204" pitchFamily="34" charset="-122"/>
              </a:rPr>
              <a:t>氧气</a:t>
            </a:r>
          </a:p>
        </p:txBody>
      </p:sp>
      <p:sp>
        <p:nvSpPr>
          <p:cNvPr id="251911" name="Text Box 7"/>
          <p:cNvSpPr txBox="1">
            <a:spLocks noChangeArrowheads="1"/>
          </p:cNvSpPr>
          <p:nvPr/>
        </p:nvSpPr>
        <p:spPr bwMode="auto">
          <a:xfrm>
            <a:off x="8043863" y="3892550"/>
            <a:ext cx="3168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r>
              <a:rPr lang="zh-CN" altLang="en-US" sz="3600" b="1" dirty="0">
                <a:solidFill>
                  <a:srgbClr val="000000"/>
                </a:solidFill>
                <a:latin typeface="微软雅黑" panose="020B0503020204020204" pitchFamily="34" charset="-122"/>
                <a:ea typeface="微软雅黑" panose="020B0503020204020204" pitchFamily="34" charset="-122"/>
              </a:rPr>
              <a:t>二氧化碳</a:t>
            </a:r>
          </a:p>
        </p:txBody>
      </p:sp>
      <p:sp>
        <p:nvSpPr>
          <p:cNvPr id="9221" name="TextBox 10"/>
          <p:cNvSpPr txBox="1">
            <a:spLocks noChangeArrowheads="1"/>
          </p:cNvSpPr>
          <p:nvPr/>
        </p:nvSpPr>
        <p:spPr bwMode="auto">
          <a:xfrm>
            <a:off x="2216153" y="1060450"/>
            <a:ext cx="7561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800"/>
              </a:spcBef>
              <a:buClr>
                <a:schemeClr val="accent1"/>
              </a:buClr>
              <a:buSzPct val="70000"/>
              <a:buFont typeface="Wingdings 2" panose="05020102010507070707" pitchFamily="18" charset="2"/>
              <a:buChar char=""/>
              <a:defRPr sz="2000">
                <a:solidFill>
                  <a:schemeClr val="accent1"/>
                </a:solidFill>
                <a:latin typeface="幼圆" panose="02010509060101010101" pitchFamily="49" charset="-122"/>
                <a:ea typeface="幼圆" panose="02010509060101010101" pitchFamily="49" charset="-122"/>
              </a:defRPr>
            </a:lvl1pPr>
            <a:lvl2pPr marL="742950" indent="-285750" algn="just">
              <a:lnSpc>
                <a:spcPct val="130000"/>
              </a:lnSpc>
              <a:spcAft>
                <a:spcPts val="600"/>
              </a:spcAft>
              <a:buClr>
                <a:srgbClr val="F8DB7C"/>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l" eaLnBrk="1" hangingPunct="1">
              <a:lnSpc>
                <a:spcPct val="100000"/>
              </a:lnSpc>
              <a:spcBef>
                <a:spcPct val="0"/>
              </a:spcBef>
              <a:buClrTx/>
              <a:buSzTx/>
              <a:buFontTx/>
              <a:buNone/>
            </a:pPr>
            <a:endParaRPr lang="zh-CN" altLang="en-US" b="1" baseline="-25000">
              <a:solidFill>
                <a:srgbClr val="FF0000"/>
              </a:solidFill>
              <a:latin typeface="Arial" panose="020B0604020202020204" pitchFamily="34" charset="0"/>
              <a:ea typeface="宋体" panose="02010600030101010101" pitchFamily="2" charset="-122"/>
            </a:endParaRPr>
          </a:p>
        </p:txBody>
      </p:sp>
      <p:sp>
        <p:nvSpPr>
          <p:cNvPr id="10" name="标题 1"/>
          <p:cNvSpPr txBox="1">
            <a:spLocks/>
          </p:cNvSpPr>
          <p:nvPr/>
        </p:nvSpPr>
        <p:spPr>
          <a:xfrm>
            <a:off x="119336" y="195291"/>
            <a:ext cx="8640960" cy="1029416"/>
          </a:xfrm>
          <a:prstGeom prst="rect">
            <a:avLst/>
          </a:prstGeom>
        </p:spPr>
        <p:txBody>
          <a:bodyPr/>
          <a:lstStyle>
            <a:lvl1pPr algn="l" rtl="0" fontAlgn="base">
              <a:lnSpc>
                <a:spcPct val="90000"/>
              </a:lnSpc>
              <a:spcBef>
                <a:spcPct val="0"/>
              </a:spcBef>
              <a:spcAft>
                <a:spcPct val="0"/>
              </a:spcAft>
              <a:defRPr sz="2800" kern="1200">
                <a:solidFill>
                  <a:srgbClr val="AF1900"/>
                </a:solidFill>
                <a:latin typeface="+mj-ea"/>
                <a:ea typeface="+mj-ea"/>
                <a:cs typeface="+mj-cs"/>
              </a:defRPr>
            </a:lvl1pPr>
            <a:lvl2pPr algn="l" rtl="0" fontAlgn="base">
              <a:lnSpc>
                <a:spcPct val="90000"/>
              </a:lnSpc>
              <a:spcBef>
                <a:spcPct val="0"/>
              </a:spcBef>
              <a:spcAft>
                <a:spcPct val="0"/>
              </a:spcAft>
              <a:defRPr sz="2800">
                <a:solidFill>
                  <a:srgbClr val="AF1900"/>
                </a:solidFill>
                <a:latin typeface="幼圆" panose="02010509060101010101" pitchFamily="49" charset="-122"/>
                <a:ea typeface="幼圆" panose="02010509060101010101" pitchFamily="49" charset="-122"/>
              </a:defRPr>
            </a:lvl2pPr>
            <a:lvl3pPr algn="l" rtl="0" fontAlgn="base">
              <a:lnSpc>
                <a:spcPct val="90000"/>
              </a:lnSpc>
              <a:spcBef>
                <a:spcPct val="0"/>
              </a:spcBef>
              <a:spcAft>
                <a:spcPct val="0"/>
              </a:spcAft>
              <a:defRPr sz="2800">
                <a:solidFill>
                  <a:srgbClr val="AF1900"/>
                </a:solidFill>
                <a:latin typeface="幼圆" panose="02010509060101010101" pitchFamily="49" charset="-122"/>
                <a:ea typeface="幼圆" panose="02010509060101010101" pitchFamily="49" charset="-122"/>
              </a:defRPr>
            </a:lvl3pPr>
            <a:lvl4pPr algn="l" rtl="0" fontAlgn="base">
              <a:lnSpc>
                <a:spcPct val="90000"/>
              </a:lnSpc>
              <a:spcBef>
                <a:spcPct val="0"/>
              </a:spcBef>
              <a:spcAft>
                <a:spcPct val="0"/>
              </a:spcAft>
              <a:defRPr sz="2800">
                <a:solidFill>
                  <a:srgbClr val="AF1900"/>
                </a:solidFill>
                <a:latin typeface="幼圆" panose="02010509060101010101" pitchFamily="49" charset="-122"/>
                <a:ea typeface="幼圆" panose="02010509060101010101" pitchFamily="49" charset="-122"/>
              </a:defRPr>
            </a:lvl4pPr>
            <a:lvl5pPr algn="l" rtl="0" fontAlgn="base">
              <a:lnSpc>
                <a:spcPct val="90000"/>
              </a:lnSpc>
              <a:spcBef>
                <a:spcPct val="0"/>
              </a:spcBef>
              <a:spcAft>
                <a:spcPct val="0"/>
              </a:spcAft>
              <a:defRPr sz="2800">
                <a:solidFill>
                  <a:srgbClr val="AF1900"/>
                </a:solidFill>
                <a:latin typeface="幼圆" panose="02010509060101010101" pitchFamily="49" charset="-122"/>
                <a:ea typeface="幼圆" panose="02010509060101010101" pitchFamily="49" charset="-122"/>
              </a:defRPr>
            </a:lvl5pPr>
            <a:lvl6pPr marL="457200" algn="l" rtl="0" fontAlgn="base">
              <a:lnSpc>
                <a:spcPct val="90000"/>
              </a:lnSpc>
              <a:spcBef>
                <a:spcPct val="0"/>
              </a:spcBef>
              <a:spcAft>
                <a:spcPct val="0"/>
              </a:spcAft>
              <a:defRPr sz="2800">
                <a:solidFill>
                  <a:srgbClr val="AF1900"/>
                </a:solidFill>
                <a:latin typeface="幼圆" panose="02010509060101010101" pitchFamily="49" charset="-122"/>
                <a:ea typeface="幼圆" panose="02010509060101010101" pitchFamily="49" charset="-122"/>
              </a:defRPr>
            </a:lvl6pPr>
            <a:lvl7pPr marL="914400" algn="l" rtl="0" fontAlgn="base">
              <a:lnSpc>
                <a:spcPct val="90000"/>
              </a:lnSpc>
              <a:spcBef>
                <a:spcPct val="0"/>
              </a:spcBef>
              <a:spcAft>
                <a:spcPct val="0"/>
              </a:spcAft>
              <a:defRPr sz="2800">
                <a:solidFill>
                  <a:srgbClr val="AF1900"/>
                </a:solidFill>
                <a:latin typeface="幼圆" panose="02010509060101010101" pitchFamily="49" charset="-122"/>
                <a:ea typeface="幼圆" panose="02010509060101010101" pitchFamily="49" charset="-122"/>
              </a:defRPr>
            </a:lvl7pPr>
            <a:lvl8pPr marL="1371600" algn="l" rtl="0" fontAlgn="base">
              <a:lnSpc>
                <a:spcPct val="90000"/>
              </a:lnSpc>
              <a:spcBef>
                <a:spcPct val="0"/>
              </a:spcBef>
              <a:spcAft>
                <a:spcPct val="0"/>
              </a:spcAft>
              <a:defRPr sz="2800">
                <a:solidFill>
                  <a:srgbClr val="AF1900"/>
                </a:solidFill>
                <a:latin typeface="幼圆" panose="02010509060101010101" pitchFamily="49" charset="-122"/>
                <a:ea typeface="幼圆" panose="02010509060101010101" pitchFamily="49" charset="-122"/>
              </a:defRPr>
            </a:lvl8pPr>
            <a:lvl9pPr marL="1828800" algn="l" rtl="0" fontAlgn="base">
              <a:lnSpc>
                <a:spcPct val="90000"/>
              </a:lnSpc>
              <a:spcBef>
                <a:spcPct val="0"/>
              </a:spcBef>
              <a:spcAft>
                <a:spcPct val="0"/>
              </a:spcAft>
              <a:defRPr sz="2800">
                <a:solidFill>
                  <a:srgbClr val="AF1900"/>
                </a:solidFill>
                <a:latin typeface="幼圆" panose="02010509060101010101" pitchFamily="49" charset="-122"/>
                <a:ea typeface="幼圆" panose="02010509060101010101" pitchFamily="49" charset="-122"/>
              </a:defRPr>
            </a:lvl9pPr>
          </a:lstStyle>
          <a:p>
            <a:pPr eaLnBrk="1" hangingPunct="1"/>
            <a:r>
              <a:rPr lang="zh-CN" altLang="en-US" sz="4000" b="1" dirty="0">
                <a:solidFill>
                  <a:schemeClr val="accent1">
                    <a:lumMod val="50000"/>
                  </a:schemeClr>
                </a:solidFill>
                <a:latin typeface="微软雅黑 Light" panose="020B0502040204020203" pitchFamily="34" charset="-122"/>
                <a:ea typeface="微软雅黑 Light" panose="020B0502040204020203" pitchFamily="34" charset="-122"/>
              </a:rPr>
              <a:t>认识</a:t>
            </a:r>
            <a:r>
              <a:rPr lang="zh-CN" altLang="en-US" sz="4000" b="1" dirty="0" smtClean="0">
                <a:solidFill>
                  <a:schemeClr val="accent1">
                    <a:lumMod val="50000"/>
                  </a:schemeClr>
                </a:solidFill>
                <a:latin typeface="微软雅黑 Light" panose="020B0502040204020203" pitchFamily="34" charset="-122"/>
                <a:ea typeface="微软雅黑 Light" panose="020B0502040204020203" pitchFamily="34" charset="-122"/>
              </a:rPr>
              <a:t>二氧化碳</a:t>
            </a:r>
            <a:endParaRPr lang="en-US" altLang="zh-CN" sz="4000" b="1" dirty="0" smtClean="0">
              <a:solidFill>
                <a:schemeClr val="accent1">
                  <a:lumMod val="50000"/>
                </a:schemeClr>
              </a:solidFill>
              <a:latin typeface="微软雅黑 Light" panose="020B0502040204020203" pitchFamily="34" charset="-122"/>
              <a:ea typeface="微软雅黑 Light" panose="020B0502040204020203" pitchFamily="34" charset="-122"/>
            </a:endParaRPr>
          </a:p>
          <a:p>
            <a:pPr eaLnBrk="1" hangingPunct="1"/>
            <a:r>
              <a:rPr lang="en-US" altLang="zh-CN" sz="3600" b="1" dirty="0">
                <a:latin typeface="微软雅黑 Light" panose="020B0502040204020203" pitchFamily="34" charset="-122"/>
                <a:ea typeface="微软雅黑 Light" panose="020B0502040204020203" pitchFamily="34" charset="-122"/>
              </a:rPr>
              <a:t> </a:t>
            </a:r>
            <a:r>
              <a:rPr lang="en-US" altLang="zh-CN" sz="3600" b="1" dirty="0" smtClean="0">
                <a:latin typeface="微软雅黑 Light" panose="020B0502040204020203" pitchFamily="34" charset="-122"/>
                <a:ea typeface="微软雅黑 Light" panose="020B0502040204020203" pitchFamily="34" charset="-122"/>
              </a:rPr>
              <a:t>        </a:t>
            </a:r>
            <a:r>
              <a:rPr lang="en-US" altLang="zh-CN" sz="3200" b="1" dirty="0" smtClean="0">
                <a:solidFill>
                  <a:srgbClr val="000000"/>
                </a:solidFill>
                <a:latin typeface="微软雅黑 Light" panose="020B0502040204020203" pitchFamily="34" charset="-122"/>
                <a:ea typeface="微软雅黑 Light" panose="020B0502040204020203" pitchFamily="34" charset="-122"/>
              </a:rPr>
              <a:t>——</a:t>
            </a:r>
            <a:r>
              <a:rPr lang="zh-CN" altLang="en-US" sz="3200" b="1" dirty="0" smtClean="0">
                <a:solidFill>
                  <a:srgbClr val="000000"/>
                </a:solidFill>
                <a:latin typeface="微软雅黑 Light" panose="020B0502040204020203" pitchFamily="34" charset="-122"/>
                <a:ea typeface="微软雅黑 Light" panose="020B0502040204020203" pitchFamily="34" charset="-122"/>
              </a:rPr>
              <a:t>自然界</a:t>
            </a:r>
            <a:r>
              <a:rPr lang="zh-CN" altLang="en-US" sz="3200" b="1" dirty="0">
                <a:solidFill>
                  <a:srgbClr val="000000"/>
                </a:solidFill>
                <a:latin typeface="微软雅黑 Light" panose="020B0502040204020203" pitchFamily="34" charset="-122"/>
                <a:ea typeface="微软雅黑 Light" panose="020B0502040204020203" pitchFamily="34" charset="-122"/>
              </a:rPr>
              <a:t>中</a:t>
            </a:r>
            <a:r>
              <a:rPr lang="zh-CN" altLang="en-US" sz="3200" b="1" dirty="0" smtClean="0">
                <a:solidFill>
                  <a:srgbClr val="000000"/>
                </a:solidFill>
                <a:latin typeface="微软雅黑 Light" panose="020B0502040204020203" pitchFamily="34" charset="-122"/>
                <a:ea typeface="微软雅黑 Light" panose="020B0502040204020203" pitchFamily="34" charset="-122"/>
              </a:rPr>
              <a:t>二氧化碳循环</a:t>
            </a:r>
            <a:endParaRPr lang="zh-CN" altLang="en-US" sz="3600" b="1" dirty="0">
              <a:solidFill>
                <a:srgbClr val="000000"/>
              </a:solidFill>
              <a:latin typeface="微软雅黑 Light" panose="020B0502040204020203" pitchFamily="34" charset="-122"/>
              <a:ea typeface="微软雅黑 Light" panose="020B0502040204020203" pitchFamily="34" charset="-122"/>
            </a:endParaRPr>
          </a:p>
        </p:txBody>
      </p:sp>
      <p:sp>
        <p:nvSpPr>
          <p:cNvPr id="3" name="矩形 2"/>
          <p:cNvSpPr/>
          <p:nvPr/>
        </p:nvSpPr>
        <p:spPr>
          <a:xfrm>
            <a:off x="1604564" y="3892550"/>
            <a:ext cx="2016224" cy="93806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p:cNvSpPr/>
          <p:nvPr/>
        </p:nvSpPr>
        <p:spPr>
          <a:xfrm>
            <a:off x="8043862" y="3747368"/>
            <a:ext cx="2183211" cy="93806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1910"/>
                                        </p:tgtEl>
                                        <p:attrNameLst>
                                          <p:attrName>style.visibility</p:attrName>
                                        </p:attrNameLst>
                                      </p:cBhvr>
                                      <p:to>
                                        <p:strVal val="visible"/>
                                      </p:to>
                                    </p:set>
                                    <p:anim calcmode="lin" valueType="num">
                                      <p:cBhvr additive="base">
                                        <p:cTn id="12" dur="500" fill="hold"/>
                                        <p:tgtEl>
                                          <p:spTgt spid="251910"/>
                                        </p:tgtEl>
                                        <p:attrNameLst>
                                          <p:attrName>ppt_x</p:attrName>
                                        </p:attrNameLst>
                                      </p:cBhvr>
                                      <p:tavLst>
                                        <p:tav tm="0">
                                          <p:val>
                                            <p:strVal val="0-#ppt_w/2"/>
                                          </p:val>
                                        </p:tav>
                                        <p:tav tm="100000">
                                          <p:val>
                                            <p:strVal val="#ppt_x"/>
                                          </p:val>
                                        </p:tav>
                                      </p:tavLst>
                                    </p:anim>
                                    <p:anim calcmode="lin" valueType="num">
                                      <p:cBhvr additive="base">
                                        <p:cTn id="13" dur="500" fill="hold"/>
                                        <p:tgtEl>
                                          <p:spTgt spid="25191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6" presetClass="emph" presetSubtype="0" fill="hold" grpId="1" nodeType="afterEffect">
                                  <p:stCondLst>
                                    <p:cond delay="0"/>
                                  </p:stCondLst>
                                  <p:childTnLst>
                                    <p:animScale>
                                      <p:cBhvr>
                                        <p:cTn id="21" dur="2000" fill="hold"/>
                                        <p:tgtEl>
                                          <p:spTgt spid="3"/>
                                        </p:tgtEl>
                                      </p:cBhvr>
                                      <p:by x="150000" y="150000"/>
                                    </p:animScale>
                                  </p:childTnLst>
                                </p:cTn>
                              </p:par>
                            </p:childTnLst>
                          </p:cTn>
                        </p:par>
                        <p:par>
                          <p:cTn id="22" fill="hold">
                            <p:stCondLst>
                              <p:cond delay="2500"/>
                            </p:stCondLst>
                            <p:childTnLst>
                              <p:par>
                                <p:cTn id="23" presetID="35" presetClass="emph" presetSubtype="0" fill="hold" grpId="2" nodeType="afterEffect">
                                  <p:stCondLst>
                                    <p:cond delay="0"/>
                                  </p:stCondLst>
                                  <p:childTnLst>
                                    <p:anim calcmode="discrete" valueType="str">
                                      <p:cBhvr>
                                        <p:cTn id="24"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51911"/>
                                        </p:tgtEl>
                                        <p:attrNameLst>
                                          <p:attrName>style.visibility</p:attrName>
                                        </p:attrNameLst>
                                      </p:cBhvr>
                                      <p:to>
                                        <p:strVal val="visible"/>
                                      </p:to>
                                    </p:set>
                                    <p:anim calcmode="lin" valueType="num">
                                      <p:cBhvr additive="base">
                                        <p:cTn id="29" dur="500" fill="hold"/>
                                        <p:tgtEl>
                                          <p:spTgt spid="251911"/>
                                        </p:tgtEl>
                                        <p:attrNameLst>
                                          <p:attrName>ppt_x</p:attrName>
                                        </p:attrNameLst>
                                      </p:cBhvr>
                                      <p:tavLst>
                                        <p:tav tm="0">
                                          <p:val>
                                            <p:strVal val="1+#ppt_w/2"/>
                                          </p:val>
                                        </p:tav>
                                        <p:tav tm="100000">
                                          <p:val>
                                            <p:strVal val="#ppt_x"/>
                                          </p:val>
                                        </p:tav>
                                      </p:tavLst>
                                    </p:anim>
                                    <p:anim calcmode="lin" valueType="num">
                                      <p:cBhvr additive="base">
                                        <p:cTn id="30" dur="500" fill="hold"/>
                                        <p:tgtEl>
                                          <p:spTgt spid="2519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500"/>
                            </p:stCondLst>
                            <p:childTnLst>
                              <p:par>
                                <p:cTn id="37" presetID="6" presetClass="emph" presetSubtype="0" fill="hold" grpId="1" nodeType="afterEffect">
                                  <p:stCondLst>
                                    <p:cond delay="0"/>
                                  </p:stCondLst>
                                  <p:childTnLst>
                                    <p:animScale>
                                      <p:cBhvr>
                                        <p:cTn id="38" dur="2000" fill="hold"/>
                                        <p:tgtEl>
                                          <p:spTgt spid="12"/>
                                        </p:tgtEl>
                                      </p:cBhvr>
                                      <p:by x="150000" y="150000"/>
                                    </p:animScale>
                                  </p:childTnLst>
                                </p:cTn>
                              </p:par>
                            </p:childTnLst>
                          </p:cTn>
                        </p:par>
                        <p:par>
                          <p:cTn id="39" fill="hold">
                            <p:stCondLst>
                              <p:cond delay="2500"/>
                            </p:stCondLst>
                            <p:childTnLst>
                              <p:par>
                                <p:cTn id="40" presetID="35" presetClass="emph" presetSubtype="0" fill="hold" grpId="2" nodeType="afterEffect">
                                  <p:stCondLst>
                                    <p:cond delay="0"/>
                                  </p:stCondLst>
                                  <p:childTnLst>
                                    <p:anim calcmode="discrete" valueType="str">
                                      <p:cBhvr>
                                        <p:cTn id="41"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p:bldP spid="251911" grpId="0"/>
      <p:bldP spid="3" grpId="0" animBg="1"/>
      <p:bldP spid="3" grpId="1" animBg="1"/>
      <p:bldP spid="3" grpId="2" animBg="1"/>
      <p:bldP spid="12" grpId="0" animBg="1"/>
      <p:bldP spid="12" grpId="1" animBg="1"/>
      <p:bldP spid="1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365787" y="764704"/>
            <a:ext cx="1691200" cy="4447033"/>
            <a:chOff x="9627177" y="1205484"/>
            <a:chExt cx="1691200" cy="4447033"/>
          </a:xfrm>
        </p:grpSpPr>
        <p:grpSp>
          <p:nvGrpSpPr>
            <p:cNvPr id="5" name="组合 4"/>
            <p:cNvGrpSpPr/>
            <p:nvPr/>
          </p:nvGrpSpPr>
          <p:grpSpPr>
            <a:xfrm>
              <a:off x="9653534" y="1205484"/>
              <a:ext cx="1638488" cy="623239"/>
              <a:chOff x="10105435" y="1231901"/>
              <a:chExt cx="1638488" cy="623239"/>
            </a:xfrm>
          </p:grpSpPr>
          <p:sp>
            <p:nvSpPr>
              <p:cNvPr id="15" name="Rounded Rectangle 2"/>
              <p:cNvSpPr/>
              <p:nvPr/>
            </p:nvSpPr>
            <p:spPr>
              <a:xfrm>
                <a:off x="10105435" y="1231901"/>
                <a:ext cx="1638488" cy="623239"/>
              </a:xfrm>
              <a:prstGeom prst="roundRect">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Text Box 10"/>
              <p:cNvSpPr txBox="1">
                <a:spLocks noChangeArrowheads="1"/>
              </p:cNvSpPr>
              <p:nvPr/>
            </p:nvSpPr>
            <p:spPr bwMode="auto">
              <a:xfrm>
                <a:off x="10214436" y="132807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引入</a:t>
                </a:r>
                <a:r>
                  <a:rPr lang="en-US" altLang="zh-CN"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CO₂</a:t>
                </a:r>
                <a:endParaRPr lang="en-US"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6" name="组合 5"/>
            <p:cNvGrpSpPr/>
            <p:nvPr/>
          </p:nvGrpSpPr>
          <p:grpSpPr>
            <a:xfrm>
              <a:off x="9627177" y="2480082"/>
              <a:ext cx="1691200" cy="623239"/>
              <a:chOff x="9970077" y="2789971"/>
              <a:chExt cx="1691200" cy="623239"/>
            </a:xfrm>
          </p:grpSpPr>
          <p:sp>
            <p:nvSpPr>
              <p:cNvPr id="13" name="Rounded Rectangle 48"/>
              <p:cNvSpPr/>
              <p:nvPr/>
            </p:nvSpPr>
            <p:spPr>
              <a:xfrm>
                <a:off x="9996434" y="2789971"/>
                <a:ext cx="1638488" cy="623239"/>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Text Box 10"/>
              <p:cNvSpPr txBox="1">
                <a:spLocks noChangeArrowheads="1"/>
              </p:cNvSpPr>
              <p:nvPr/>
            </p:nvSpPr>
            <p:spPr bwMode="auto">
              <a:xfrm>
                <a:off x="9970077" y="2943359"/>
                <a:ext cx="1691200"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认识二氧化碳</a:t>
                </a:r>
                <a:endParaRPr lang="en-US" sz="20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grpSp>
          <p:nvGrpSpPr>
            <p:cNvPr id="7" name="组合 6"/>
            <p:cNvGrpSpPr/>
            <p:nvPr/>
          </p:nvGrpSpPr>
          <p:grpSpPr>
            <a:xfrm>
              <a:off x="9653534" y="3754680"/>
              <a:ext cx="1638488" cy="623239"/>
              <a:chOff x="9996434" y="3993905"/>
              <a:chExt cx="1638488" cy="623239"/>
            </a:xfrm>
          </p:grpSpPr>
          <p:sp>
            <p:nvSpPr>
              <p:cNvPr id="11" name="Rounded Rectangle 52"/>
              <p:cNvSpPr/>
              <p:nvPr/>
            </p:nvSpPr>
            <p:spPr>
              <a:xfrm>
                <a:off x="9996434" y="3993905"/>
                <a:ext cx="1638488" cy="623239"/>
              </a:xfrm>
              <a:prstGeom prst="roundRect">
                <a:avLst/>
              </a:prstGeom>
              <a:solidFill>
                <a:schemeClr val="accent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2"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合作探究</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 name="组合 7"/>
            <p:cNvGrpSpPr/>
            <p:nvPr/>
          </p:nvGrpSpPr>
          <p:grpSpPr>
            <a:xfrm>
              <a:off x="9653534" y="5029278"/>
              <a:ext cx="1638488" cy="623239"/>
              <a:chOff x="9996434" y="5301852"/>
              <a:chExt cx="1638488" cy="623239"/>
            </a:xfrm>
          </p:grpSpPr>
          <p:sp>
            <p:nvSpPr>
              <p:cNvPr id="9" name="Rounded Rectangle 56"/>
              <p:cNvSpPr/>
              <p:nvPr/>
            </p:nvSpPr>
            <p:spPr>
              <a:xfrm>
                <a:off x="9996434" y="5301852"/>
                <a:ext cx="1638488" cy="623239"/>
              </a:xfrm>
              <a:prstGeom prst="roundRect">
                <a:avLst/>
              </a:prstGeom>
              <a:solidFill>
                <a:schemeClr val="accent5">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巩固练习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17" name="组合 16"/>
          <p:cNvGrpSpPr/>
          <p:nvPr/>
        </p:nvGrpSpPr>
        <p:grpSpPr>
          <a:xfrm>
            <a:off x="963233" y="2192690"/>
            <a:ext cx="3023442" cy="1564196"/>
            <a:chOff x="1819275" y="1143000"/>
            <a:chExt cx="2867025" cy="1483273"/>
          </a:xfrm>
        </p:grpSpPr>
        <p:sp>
          <p:nvSpPr>
            <p:cNvPr id="18" name="矩形 1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911424" y="3945250"/>
            <a:ext cx="3129621" cy="707886"/>
          </a:xfrm>
          <a:prstGeom prst="rect">
            <a:avLst/>
          </a:prstGeom>
          <a:noFill/>
        </p:spPr>
        <p:txBody>
          <a:bodyPr wrap="square" rtlCol="0">
            <a:spAutoFit/>
          </a:bodyPr>
          <a:lstStyle/>
          <a:p>
            <a:pPr algn="ctr"/>
            <a:r>
              <a:rPr lang="en-US" altLang="zh-CN" sz="4000" b="1" dirty="0">
                <a:solidFill>
                  <a:schemeClr val="accent1">
                    <a:lumMod val="50000"/>
                  </a:schemeClr>
                </a:solidFill>
                <a:latin typeface="Kozuka Gothic Pro M" panose="020B0700000000000000" pitchFamily="34" charset="-128"/>
                <a:ea typeface="Kozuka Gothic Pro M" panose="020B0700000000000000" pitchFamily="34" charset="-128"/>
              </a:rPr>
              <a:t>CONTENTS</a:t>
            </a:r>
            <a:endParaRPr lang="zh-CN" altLang="en-US" sz="4000" dirty="0">
              <a:solidFill>
                <a:schemeClr val="accent1">
                  <a:lumMod val="50000"/>
                </a:schemeClr>
              </a:solidFill>
              <a:latin typeface="Kozuka Gothic Pro M" panose="020B0700000000000000" pitchFamily="34" charset="-128"/>
              <a:ea typeface="Kozuka Gothic Pro M" panose="020B0700000000000000" pitchFamily="34" charset="-128"/>
            </a:endParaRPr>
          </a:p>
        </p:txBody>
      </p:sp>
      <p:sp>
        <p:nvSpPr>
          <p:cNvPr id="21" name="文本框 20"/>
          <p:cNvSpPr txBox="1"/>
          <p:nvPr/>
        </p:nvSpPr>
        <p:spPr>
          <a:xfrm>
            <a:off x="1490027" y="2422200"/>
            <a:ext cx="1969854" cy="1066126"/>
          </a:xfrm>
          <a:prstGeom prst="rect">
            <a:avLst/>
          </a:prstGeom>
          <a:noFill/>
        </p:spPr>
        <p:txBody>
          <a:bodyPr wrap="square" rtlCol="0">
            <a:spAutoFit/>
          </a:bodyPr>
          <a:lstStyle/>
          <a:p>
            <a:pPr algn="ctr"/>
            <a:r>
              <a:rPr lang="zh-CN" altLang="en-US" sz="6330" b="1" dirty="0">
                <a:solidFill>
                  <a:schemeClr val="accent1">
                    <a:lumMod val="50000"/>
                  </a:schemeClr>
                </a:solidFill>
                <a:latin typeface="微软雅黑" panose="020B0503020204020204" pitchFamily="34" charset="-122"/>
                <a:ea typeface="微软雅黑" panose="020B0503020204020204" pitchFamily="34" charset="-122"/>
              </a:rPr>
              <a:t>目录</a:t>
            </a:r>
          </a:p>
        </p:txBody>
      </p:sp>
      <p:grpSp>
        <p:nvGrpSpPr>
          <p:cNvPr id="22" name="组合 21"/>
          <p:cNvGrpSpPr/>
          <p:nvPr/>
        </p:nvGrpSpPr>
        <p:grpSpPr>
          <a:xfrm>
            <a:off x="5688845" y="1387944"/>
            <a:ext cx="2425118" cy="4447033"/>
            <a:chOff x="9260218" y="1205484"/>
            <a:chExt cx="2425118" cy="4447033"/>
          </a:xfrm>
        </p:grpSpPr>
        <p:grpSp>
          <p:nvGrpSpPr>
            <p:cNvPr id="23" name="组合 22"/>
            <p:cNvGrpSpPr/>
            <p:nvPr/>
          </p:nvGrpSpPr>
          <p:grpSpPr>
            <a:xfrm>
              <a:off x="9260218" y="1205484"/>
              <a:ext cx="2425118" cy="623239"/>
              <a:chOff x="9712119" y="1231901"/>
              <a:chExt cx="2425118" cy="623239"/>
            </a:xfrm>
          </p:grpSpPr>
          <p:sp>
            <p:nvSpPr>
              <p:cNvPr id="33" name="Rounded Rectangle 2"/>
              <p:cNvSpPr/>
              <p:nvPr/>
            </p:nvSpPr>
            <p:spPr>
              <a:xfrm>
                <a:off x="10105435" y="1231901"/>
                <a:ext cx="1638488" cy="623239"/>
              </a:xfrm>
              <a:prstGeom prst="round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Text Box 10"/>
              <p:cNvSpPr txBox="1">
                <a:spLocks noChangeArrowheads="1"/>
              </p:cNvSpPr>
              <p:nvPr/>
            </p:nvSpPr>
            <p:spPr bwMode="auto">
              <a:xfrm>
                <a:off x="9712119" y="1372913"/>
                <a:ext cx="2425118"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自然界</a:t>
                </a:r>
                <a:r>
                  <a:rPr lang="en-US" altLang="zh-CN"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CO</a:t>
                </a:r>
                <a:r>
                  <a:rPr lang="en-US" altLang="zh-CN"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₂</a:t>
                </a:r>
                <a:r>
                  <a:rPr lang="zh-CN" altLang="en-US" sz="20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循环</a:t>
                </a:r>
                <a:endParaRPr lang="en-US" sz="2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4" name="组合 23"/>
            <p:cNvGrpSpPr/>
            <p:nvPr/>
          </p:nvGrpSpPr>
          <p:grpSpPr>
            <a:xfrm>
              <a:off x="9653534" y="2480082"/>
              <a:ext cx="1638488" cy="623239"/>
              <a:chOff x="9996434" y="2789971"/>
              <a:chExt cx="1638488" cy="623239"/>
            </a:xfrm>
          </p:grpSpPr>
          <p:sp>
            <p:nvSpPr>
              <p:cNvPr id="31" name="Rounded Rectangle 48"/>
              <p:cNvSpPr/>
              <p:nvPr/>
            </p:nvSpPr>
            <p:spPr>
              <a:xfrm>
                <a:off x="9996434" y="2789971"/>
                <a:ext cx="1638488" cy="623239"/>
              </a:xfrm>
              <a:prstGeom prst="roundRect">
                <a:avLst/>
              </a:prstGeom>
              <a:solidFill>
                <a:schemeClr val="accent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2" name="Text Box 10"/>
              <p:cNvSpPr txBox="1">
                <a:spLocks noChangeArrowheads="1"/>
              </p:cNvSpPr>
              <p:nvPr/>
            </p:nvSpPr>
            <p:spPr bwMode="auto">
              <a:xfrm>
                <a:off x="10105434" y="2886147"/>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探索学习</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5" name="组合 24"/>
            <p:cNvGrpSpPr/>
            <p:nvPr/>
          </p:nvGrpSpPr>
          <p:grpSpPr>
            <a:xfrm>
              <a:off x="9653534" y="3754680"/>
              <a:ext cx="1638488" cy="623239"/>
              <a:chOff x="9996434" y="3993905"/>
              <a:chExt cx="1638488" cy="623239"/>
            </a:xfrm>
          </p:grpSpPr>
          <p:sp>
            <p:nvSpPr>
              <p:cNvPr id="29" name="Rounded Rectangle 52"/>
              <p:cNvSpPr/>
              <p:nvPr/>
            </p:nvSpPr>
            <p:spPr>
              <a:xfrm>
                <a:off x="9996434" y="3993905"/>
                <a:ext cx="1638488" cy="623239"/>
              </a:xfrm>
              <a:prstGeom prst="roundRect">
                <a:avLst/>
              </a:prstGeom>
              <a:solidFill>
                <a:schemeClr val="tx2">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0" name="Text Box 10"/>
              <p:cNvSpPr txBox="1">
                <a:spLocks noChangeArrowheads="1"/>
              </p:cNvSpPr>
              <p:nvPr/>
            </p:nvSpPr>
            <p:spPr bwMode="auto">
              <a:xfrm>
                <a:off x="10105434" y="409008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课堂小结</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6" name="组合 25"/>
            <p:cNvGrpSpPr/>
            <p:nvPr/>
          </p:nvGrpSpPr>
          <p:grpSpPr>
            <a:xfrm>
              <a:off x="9653534" y="5029278"/>
              <a:ext cx="1638488" cy="623239"/>
              <a:chOff x="9996434" y="5301852"/>
              <a:chExt cx="1638488" cy="623239"/>
            </a:xfrm>
          </p:grpSpPr>
          <p:sp>
            <p:nvSpPr>
              <p:cNvPr id="27" name="Rounded Rectangle 56"/>
              <p:cNvSpPr/>
              <p:nvPr/>
            </p:nvSpPr>
            <p:spPr>
              <a:xfrm>
                <a:off x="9996434" y="5301852"/>
                <a:ext cx="1638488" cy="623239"/>
              </a:xfrm>
              <a:prstGeom prst="roundRect">
                <a:avLst/>
              </a:prstGeom>
              <a:solidFill>
                <a:schemeClr val="tx1">
                  <a:lumMod val="85000"/>
                  <a:lumOff val="1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Text Box 10"/>
              <p:cNvSpPr txBox="1">
                <a:spLocks noChangeArrowheads="1"/>
              </p:cNvSpPr>
              <p:nvPr/>
            </p:nvSpPr>
            <p:spPr bwMode="auto">
              <a:xfrm>
                <a:off x="10105435" y="5426921"/>
                <a:ext cx="1420487" cy="430887"/>
              </a:xfrm>
              <a:prstGeom prst="rect">
                <a:avLst/>
              </a:prstGeom>
              <a:noFill/>
              <a:ln w="9525">
                <a:noFill/>
                <a:miter lim="800000"/>
                <a:headEnd/>
                <a:tailEnd/>
              </a:ln>
            </p:spPr>
            <p:txBody>
              <a:bodyPr wrap="square" lIns="60960" tIns="30480" rIns="60960" bIns="30480">
                <a:spAutoFit/>
              </a:bodyPr>
              <a:lstStyle/>
              <a:p>
                <a:pPr algn="ctr" defTabSz="1450940"/>
                <a:r>
                  <a:rPr lang="zh-CN" altLang="en-US" sz="2400" dirty="0" smtClean="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课堂延伸</a:t>
                </a:r>
                <a:endParaRPr lang="en-US"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9139633" y="569417"/>
            <a:ext cx="733436" cy="883983"/>
          </a:xfrm>
          <a:prstGeom prst="rect">
            <a:avLst/>
          </a:prstGeom>
        </p:spPr>
      </p:pic>
      <p:pic>
        <p:nvPicPr>
          <p:cNvPr id="37" name="图片 36"/>
          <p:cNvPicPr>
            <a:picLocks noChangeAspect="1"/>
          </p:cNvPicPr>
          <p:nvPr/>
        </p:nvPicPr>
        <p:blipFill>
          <a:blip r:embed="rId2" cstate="print">
            <a:extLst>
              <a:ext uri="{BEBA8EAE-BF5A-486C-A8C5-ECC9F3942E4B}">
                <a14:imgProps xmlns:a14="http://schemas.microsoft.com/office/drawing/2010/main">
                  <a14:imgLayer r:embed="rId3">
                    <a14:imgEffect>
                      <a14:backgroundRemoval t="437" b="89520" l="2632" r="96316">
                        <a14:foregroundMark x1="29474" y1="37555" x2="29474" y2="37555"/>
                        <a14:foregroundMark x1="5789" y1="49345" x2="5789" y2="49345"/>
                        <a14:foregroundMark x1="4211" y1="55022" x2="4211" y2="55022"/>
                        <a14:foregroundMark x1="40526" y1="85590" x2="40526" y2="85590"/>
                        <a14:foregroundMark x1="93684" y1="37555" x2="93684" y2="37555"/>
                        <a14:foregroundMark x1="94211" y1="34934" x2="94211" y2="34934"/>
                        <a14:foregroundMark x1="94211" y1="7424" x2="94211" y2="7424"/>
                        <a14:foregroundMark x1="94211" y1="3493" x2="94211" y2="3493"/>
                        <a14:foregroundMark x1="76316" y1="12664" x2="76316" y2="12664"/>
                        <a14:foregroundMark x1="76316" y1="12664" x2="65789" y2="21397"/>
                        <a14:foregroundMark x1="42105" y1="58515" x2="42105" y2="58515"/>
                        <a14:foregroundMark x1="52105" y1="39738" x2="52105" y2="39738"/>
                        <a14:foregroundMark x1="60000" y1="28384" x2="60000" y2="28384"/>
                        <a14:foregroundMark x1="77368" y1="46288" x2="77368" y2="46288"/>
                        <a14:foregroundMark x1="63684" y1="58515" x2="63684" y2="58515"/>
                        <a14:foregroundMark x1="50526" y1="72052" x2="50526" y2="72052"/>
                        <a14:foregroundMark x1="23684" y1="69432" x2="23684" y2="69432"/>
                        <a14:foregroundMark x1="18421" y1="43668" x2="18421" y2="43668"/>
                        <a14:foregroundMark x1="92632" y1="23144" x2="92632" y2="23144"/>
                        <a14:foregroundMark x1="91579" y1="16594" x2="91579" y2="16594"/>
                        <a14:foregroundMark x1="47368" y1="48035" x2="47368" y2="48035"/>
                        <a14:foregroundMark x1="36316" y1="47162" x2="36316" y2="47162"/>
                      </a14:backgroundRemoval>
                    </a14:imgEffect>
                  </a14:imgLayer>
                </a14:imgProps>
              </a:ext>
              <a:ext uri="{28A0092B-C50C-407E-A947-70E740481C1C}">
                <a14:useLocalDpi xmlns:a14="http://schemas.microsoft.com/office/drawing/2010/main" val="0"/>
              </a:ext>
            </a:extLst>
          </a:blip>
          <a:stretch>
            <a:fillRect/>
          </a:stretch>
        </p:blipFill>
        <p:spPr>
          <a:xfrm>
            <a:off x="7761783" y="1175455"/>
            <a:ext cx="733436" cy="883983"/>
          </a:xfrm>
          <a:prstGeom prst="rect">
            <a:avLst/>
          </a:prstGeom>
        </p:spPr>
      </p:pic>
      <p:sp>
        <p:nvSpPr>
          <p:cNvPr id="41" name="矩形 40"/>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2356814" y="2104759"/>
            <a:ext cx="8486177" cy="3075485"/>
            <a:chOff x="4725447" y="2159525"/>
            <a:chExt cx="5430591" cy="2196501"/>
          </a:xfrm>
        </p:grpSpPr>
        <p:sp>
          <p:nvSpPr>
            <p:cNvPr id="38" name="Rounded Rectangle 48"/>
            <p:cNvSpPr/>
            <p:nvPr/>
          </p:nvSpPr>
          <p:spPr>
            <a:xfrm>
              <a:off x="4802396" y="2159525"/>
              <a:ext cx="5214594" cy="2196501"/>
            </a:xfrm>
            <a:prstGeom prst="roundRect">
              <a:avLst/>
            </a:prstGeom>
            <a:solidFill>
              <a:schemeClr val="bg2">
                <a:lumMod val="2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9" name="Text Box 10"/>
            <p:cNvSpPr txBox="1">
              <a:spLocks noChangeArrowheads="1"/>
            </p:cNvSpPr>
            <p:nvPr/>
          </p:nvSpPr>
          <p:spPr bwMode="auto">
            <a:xfrm>
              <a:off x="4725447" y="2472435"/>
              <a:ext cx="5430591" cy="1230953"/>
            </a:xfrm>
            <a:prstGeom prst="rect">
              <a:avLst/>
            </a:prstGeom>
            <a:noFill/>
            <a:ln w="9525">
              <a:noFill/>
              <a:miter lim="800000"/>
              <a:headEnd/>
              <a:tailEnd/>
            </a:ln>
          </p:spPr>
          <p:txBody>
            <a:bodyPr wrap="square" lIns="60960" tIns="30480" rIns="60960" bIns="30480">
              <a:spAutoFit/>
            </a:bodyPr>
            <a:lstStyle/>
            <a:p>
              <a:pPr algn="ctr" defTabSz="1450940"/>
              <a:r>
                <a:rPr lang="zh-CN" altLang="en-US" sz="6000" spc="3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认识二氧化碳</a:t>
              </a:r>
              <a:endParaRPr lang="en-US" altLang="zh-CN" sz="6000" spc="3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endParaRPr>
            </a:p>
            <a:p>
              <a:pPr algn="ctr" defTabSz="1450940"/>
              <a:r>
                <a:rPr lang="zh-CN" altLang="en-US" sz="4800" dirty="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 </a:t>
              </a:r>
              <a:r>
                <a:rPr lang="zh-CN" altLang="en-US" sz="4800" dirty="0" smtClean="0">
                  <a:solidFill>
                    <a:schemeClr val="bg1"/>
                  </a:solidFill>
                  <a:latin typeface="微软雅黑" panose="020B0503020204020204" pitchFamily="34" charset="-122"/>
                  <a:ea typeface="微软雅黑" panose="020B0503020204020204" pitchFamily="34" charset="-122"/>
                  <a:cs typeface="+mn-ea"/>
                  <a:sym typeface="Agency FB" panose="020B0503020202020204" pitchFamily="34" charset="0"/>
                </a:rPr>
                <a:t>              </a:t>
              </a:r>
              <a:r>
                <a:rPr lang="en-US" altLang="zh-CN" sz="4800" dirty="0" smtClean="0">
                  <a:solidFill>
                    <a:schemeClr val="accent4">
                      <a:lumMod val="60000"/>
                      <a:lumOff val="40000"/>
                    </a:schemeClr>
                  </a:solidFill>
                  <a:latin typeface="微软雅黑" panose="020B0503020204020204" pitchFamily="34" charset="-122"/>
                  <a:ea typeface="微软雅黑" panose="020B0503020204020204" pitchFamily="34" charset="-122"/>
                  <a:cs typeface="+mn-ea"/>
                  <a:sym typeface="Agency FB" panose="020B0503020202020204" pitchFamily="34" charset="0"/>
                </a:rPr>
                <a:t>CO</a:t>
              </a:r>
              <a:r>
                <a:rPr lang="en-US" altLang="zh-CN" sz="4800" dirty="0">
                  <a:solidFill>
                    <a:schemeClr val="accent4">
                      <a:lumMod val="60000"/>
                      <a:lumOff val="40000"/>
                    </a:schemeClr>
                  </a:solidFill>
                  <a:latin typeface="微软雅黑" panose="020B0503020204020204" pitchFamily="34" charset="-122"/>
                  <a:ea typeface="微软雅黑" panose="020B0503020204020204" pitchFamily="34" charset="-122"/>
                  <a:cs typeface="+mn-ea"/>
                  <a:sym typeface="Agency FB" panose="020B0503020202020204" pitchFamily="34" charset="0"/>
                </a:rPr>
                <a:t>₂</a:t>
              </a:r>
              <a:r>
                <a:rPr lang="zh-CN" altLang="en-US" sz="4800" dirty="0" smtClean="0">
                  <a:solidFill>
                    <a:schemeClr val="accent4">
                      <a:lumMod val="60000"/>
                      <a:lumOff val="40000"/>
                    </a:schemeClr>
                  </a:solidFill>
                  <a:latin typeface="微软雅黑" panose="020B0503020204020204" pitchFamily="34" charset="-122"/>
                  <a:ea typeface="微软雅黑" panose="020B0503020204020204" pitchFamily="34" charset="-122"/>
                  <a:cs typeface="+mn-ea"/>
                  <a:sym typeface="Agency FB" panose="020B0503020202020204" pitchFamily="34" charset="0"/>
                </a:rPr>
                <a:t>物理性质</a:t>
              </a:r>
              <a:endParaRPr lang="en-US" sz="4800" dirty="0">
                <a:solidFill>
                  <a:schemeClr val="accent4">
                    <a:lumMod val="60000"/>
                    <a:lumOff val="40000"/>
                  </a:schemeClr>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grpSp>
    </p:spTree>
    <p:extLst>
      <p:ext uri="{BB962C8B-B14F-4D97-AF65-F5344CB8AC3E}">
        <p14:creationId xmlns:p14="http://schemas.microsoft.com/office/powerpoint/2010/main" val="202725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par>
                          <p:cTn id="39" fill="hold">
                            <p:stCondLst>
                              <p:cond delay="0"/>
                            </p:stCondLst>
                            <p:childTnLst>
                              <p:par>
                                <p:cTn id="40" presetID="5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35786"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700863" y="2053848"/>
            <a:ext cx="4603049" cy="1840626"/>
            <a:chOff x="1819275" y="1143000"/>
            <a:chExt cx="2867025" cy="1483273"/>
          </a:xfrm>
        </p:grpSpPr>
        <p:sp>
          <p:nvSpPr>
            <p:cNvPr id="18" name="矩形 17"/>
            <p:cNvSpPr/>
            <p:nvPr/>
          </p:nvSpPr>
          <p:spPr>
            <a:xfrm>
              <a:off x="1819275" y="1143000"/>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095500" y="1359448"/>
              <a:ext cx="2590800" cy="12668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642557" y="4110260"/>
            <a:ext cx="3129621" cy="707886"/>
          </a:xfrm>
          <a:prstGeom prst="rect">
            <a:avLst/>
          </a:prstGeom>
          <a:noFill/>
        </p:spPr>
        <p:txBody>
          <a:bodyPr wrap="square" rtlCol="0">
            <a:spAutoFit/>
          </a:bodyPr>
          <a:lstStyle/>
          <a:p>
            <a:pPr algn="ctr"/>
            <a:r>
              <a:rPr lang="en-US" altLang="zh-CN" sz="4000" b="1" dirty="0">
                <a:solidFill>
                  <a:schemeClr val="accent1">
                    <a:lumMod val="50000"/>
                  </a:schemeClr>
                </a:solidFill>
                <a:latin typeface="Kozuka Gothic Pro M" panose="020B0700000000000000" pitchFamily="34" charset="-128"/>
                <a:ea typeface="Kozuka Gothic Pro M" panose="020B0700000000000000" pitchFamily="34" charset="-128"/>
              </a:rPr>
              <a:t>CONTENTS</a:t>
            </a:r>
            <a:endParaRPr lang="zh-CN" altLang="en-US" sz="4000" dirty="0">
              <a:solidFill>
                <a:schemeClr val="accent1">
                  <a:lumMod val="50000"/>
                </a:schemeClr>
              </a:solidFill>
              <a:latin typeface="Kozuka Gothic Pro M" panose="020B0700000000000000" pitchFamily="34" charset="-128"/>
              <a:ea typeface="Kozuka Gothic Pro M" panose="020B0700000000000000" pitchFamily="34" charset="-128"/>
            </a:endParaRPr>
          </a:p>
        </p:txBody>
      </p:sp>
      <p:sp>
        <p:nvSpPr>
          <p:cNvPr id="21" name="文本框 20"/>
          <p:cNvSpPr txBox="1"/>
          <p:nvPr/>
        </p:nvSpPr>
        <p:spPr>
          <a:xfrm>
            <a:off x="1236442" y="2498220"/>
            <a:ext cx="3696225" cy="1066446"/>
          </a:xfrm>
          <a:prstGeom prst="rect">
            <a:avLst/>
          </a:prstGeom>
          <a:noFill/>
        </p:spPr>
        <p:txBody>
          <a:bodyPr wrap="square" rtlCol="0">
            <a:spAutoFit/>
          </a:bodyPr>
          <a:lstStyle/>
          <a:p>
            <a:pPr algn="ctr"/>
            <a:r>
              <a:rPr lang="zh-CN" altLang="en-US" sz="6330" b="1" dirty="0" smtClean="0">
                <a:solidFill>
                  <a:schemeClr val="accent1">
                    <a:lumMod val="50000"/>
                  </a:schemeClr>
                </a:solidFill>
                <a:latin typeface="微软雅黑" panose="020B0503020204020204" pitchFamily="34" charset="-122"/>
                <a:ea typeface="微软雅黑" panose="020B0503020204020204" pitchFamily="34" charset="-122"/>
              </a:rPr>
              <a:t>实验探究</a:t>
            </a:r>
            <a:endParaRPr lang="zh-CN" altLang="en-US" sz="633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8" name="Rounded Rectangle 48"/>
          <p:cNvSpPr/>
          <p:nvPr/>
        </p:nvSpPr>
        <p:spPr>
          <a:xfrm>
            <a:off x="6249317" y="2320825"/>
            <a:ext cx="5414691" cy="1136902"/>
          </a:xfrm>
          <a:prstGeom prst="roundRect">
            <a:avLst/>
          </a:prstGeom>
          <a:no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9" name="Text Box 10"/>
          <p:cNvSpPr txBox="1">
            <a:spLocks noChangeArrowheads="1"/>
          </p:cNvSpPr>
          <p:nvPr/>
        </p:nvSpPr>
        <p:spPr bwMode="auto">
          <a:xfrm>
            <a:off x="6241269" y="2498220"/>
            <a:ext cx="5638975" cy="984885"/>
          </a:xfrm>
          <a:prstGeom prst="rect">
            <a:avLst/>
          </a:prstGeom>
          <a:noFill/>
          <a:ln w="9525">
            <a:noFill/>
            <a:miter lim="800000"/>
            <a:headEnd/>
            <a:tailEnd/>
          </a:ln>
        </p:spPr>
        <p:txBody>
          <a:bodyPr wrap="square" lIns="60960" tIns="30480" rIns="60960" bIns="30480">
            <a:spAutoFit/>
          </a:bodyPr>
          <a:lstStyle/>
          <a:p>
            <a:pPr algn="ctr" defTabSz="1450940"/>
            <a:r>
              <a:rPr lang="en-US" altLang="zh-CN" sz="6000" dirty="0" smtClean="0">
                <a:solidFill>
                  <a:schemeClr val="accent2">
                    <a:lumMod val="50000"/>
                  </a:schemeClr>
                </a:solidFill>
                <a:latin typeface="微软雅黑" panose="020B0503020204020204" pitchFamily="34" charset="-122"/>
                <a:ea typeface="微软雅黑" panose="020B0503020204020204" pitchFamily="34" charset="-122"/>
                <a:cs typeface="+mn-ea"/>
                <a:sym typeface="Agency FB" panose="020B0503020202020204" pitchFamily="34" charset="0"/>
              </a:rPr>
              <a:t>CO</a:t>
            </a:r>
            <a:r>
              <a:rPr lang="en-US" altLang="zh-CN" sz="6000" dirty="0">
                <a:solidFill>
                  <a:schemeClr val="accent2">
                    <a:lumMod val="50000"/>
                  </a:schemeClr>
                </a:solidFill>
                <a:latin typeface="微软雅黑" panose="020B0503020204020204" pitchFamily="34" charset="-122"/>
                <a:ea typeface="微软雅黑" panose="020B0503020204020204" pitchFamily="34" charset="-122"/>
                <a:cs typeface="+mn-ea"/>
                <a:sym typeface="Agency FB" panose="020B0503020202020204" pitchFamily="34" charset="0"/>
              </a:rPr>
              <a:t>₂</a:t>
            </a:r>
            <a:r>
              <a:rPr lang="zh-CN" altLang="en-US" sz="6000" dirty="0" smtClean="0">
                <a:solidFill>
                  <a:schemeClr val="accent2">
                    <a:lumMod val="50000"/>
                  </a:schemeClr>
                </a:solidFill>
                <a:latin typeface="微软雅黑" panose="020B0503020204020204" pitchFamily="34" charset="-122"/>
                <a:ea typeface="微软雅黑" panose="020B0503020204020204" pitchFamily="34" charset="-122"/>
                <a:cs typeface="+mn-ea"/>
                <a:sym typeface="Agency FB" panose="020B0503020202020204" pitchFamily="34" charset="0"/>
              </a:rPr>
              <a:t>物理性质 </a:t>
            </a:r>
            <a:endParaRPr lang="en-US" sz="6000" dirty="0">
              <a:solidFill>
                <a:schemeClr val="accent2">
                  <a:lumMod val="50000"/>
                </a:schemeClr>
              </a:solidFill>
              <a:latin typeface="微软雅黑" panose="020B0503020204020204" pitchFamily="34" charset="-122"/>
              <a:ea typeface="微软雅黑" panose="020B0503020204020204" pitchFamily="34" charset="-122"/>
              <a:cs typeface="+mn-ea"/>
              <a:sym typeface="Agency FB" panose="020B0503020202020204" pitchFamily="34" charset="0"/>
            </a:endParaRPr>
          </a:p>
        </p:txBody>
      </p:sp>
    </p:spTree>
    <p:extLst>
      <p:ext uri="{BB962C8B-B14F-4D97-AF65-F5344CB8AC3E}">
        <p14:creationId xmlns:p14="http://schemas.microsoft.com/office/powerpoint/2010/main" val="385757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gradFill>
            <a:gsLst>
              <a:gs pos="50000">
                <a:schemeClr val="accent2">
                  <a:lumMod val="40000"/>
                  <a:lumOff val="60000"/>
                  <a:alpha val="52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68722" y="528238"/>
            <a:ext cx="5076353" cy="812530"/>
          </a:xfrm>
          <a:prstGeom prst="rect">
            <a:avLst/>
          </a:prstGeom>
          <a:noFill/>
        </p:spPr>
        <p:txBody>
          <a:bodyPr wrap="square" rtlCol="0">
            <a:spAutoFit/>
          </a:bodyPr>
          <a:lstStyle/>
          <a:p>
            <a:pPr>
              <a:lnSpc>
                <a:spcPct val="130000"/>
              </a:lnSpc>
            </a:pPr>
            <a:r>
              <a:rPr lang="en-US" altLang="zh-CN" sz="3600" b="1" dirty="0">
                <a:solidFill>
                  <a:schemeClr val="accent1">
                    <a:lumMod val="50000"/>
                  </a:schemeClr>
                </a:solidFill>
                <a:latin typeface="微软雅黑 Light" panose="020B0502040204020203" pitchFamily="34" charset="-122"/>
                <a:ea typeface="微软雅黑 Light" panose="020B0502040204020203" pitchFamily="34" charset="-122"/>
              </a:rPr>
              <a:t>CO</a:t>
            </a:r>
            <a:r>
              <a:rPr lang="en-US" altLang="zh-CN" sz="3600" b="1" dirty="0" smtClean="0">
                <a:solidFill>
                  <a:schemeClr val="accent1">
                    <a:lumMod val="50000"/>
                  </a:schemeClr>
                </a:solidFill>
                <a:latin typeface="微软雅黑 Light" panose="020B0502040204020203" pitchFamily="34" charset="-122"/>
                <a:ea typeface="微软雅黑 Light" panose="020B0502040204020203" pitchFamily="34" charset="-122"/>
              </a:rPr>
              <a:t>₂</a:t>
            </a:r>
            <a:r>
              <a:rPr lang="zh-CN" altLang="en-US" sz="3600" b="1" dirty="0" smtClean="0">
                <a:solidFill>
                  <a:schemeClr val="accent1">
                    <a:lumMod val="50000"/>
                  </a:schemeClr>
                </a:solidFill>
                <a:latin typeface="微软雅黑 Light" panose="020B0502040204020203" pitchFamily="34" charset="-122"/>
                <a:ea typeface="微软雅黑 Light" panose="020B0502040204020203" pitchFamily="34" charset="-122"/>
              </a:rPr>
              <a:t>物理性质实验探究</a:t>
            </a:r>
            <a:endParaRPr lang="zh-CN" altLang="en-US" sz="3600" b="1" dirty="0">
              <a:solidFill>
                <a:schemeClr val="accent1">
                  <a:lumMod val="50000"/>
                </a:schemeClr>
              </a:solidFill>
              <a:latin typeface="微软雅黑 Light" panose="020B0502040204020203" pitchFamily="34" charset="-122"/>
              <a:ea typeface="微软雅黑 Light" panose="020B0502040204020203" pitchFamily="34" charset="-122"/>
            </a:endParaRPr>
          </a:p>
        </p:txBody>
      </p:sp>
      <p:sp>
        <p:nvSpPr>
          <p:cNvPr id="2" name="AutoShape 2" descr="http://img3.imgtn.bdimg.com/it/u=3785928798,2706947347&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 name="组合 5"/>
          <p:cNvGrpSpPr/>
          <p:nvPr/>
        </p:nvGrpSpPr>
        <p:grpSpPr>
          <a:xfrm>
            <a:off x="2439581" y="1379128"/>
            <a:ext cx="2963462" cy="2880320"/>
            <a:chOff x="3863752" y="1772816"/>
            <a:chExt cx="2963462" cy="2880320"/>
          </a:xfrm>
        </p:grpSpPr>
        <p:pic>
          <p:nvPicPr>
            <p:cNvPr id="4" name="图片 3">
              <a:hlinkClick r:id="rId2" action="ppaction://hlinkfile"/>
            </p:cNvPr>
            <p:cNvPicPr>
              <a:picLocks noChangeAspect="1"/>
            </p:cNvPicPr>
            <p:nvPr/>
          </p:nvPicPr>
          <p:blipFill rotWithShape="1">
            <a:blip r:embed="rId3">
              <a:extLst>
                <a:ext uri="{28A0092B-C50C-407E-A947-70E740481C1C}">
                  <a14:useLocalDpi xmlns:a14="http://schemas.microsoft.com/office/drawing/2010/main" val="0"/>
                </a:ext>
              </a:extLst>
            </a:blip>
            <a:srcRect l="57583" r="-509" b="13043"/>
            <a:stretch/>
          </p:blipFill>
          <p:spPr>
            <a:xfrm>
              <a:off x="3863752" y="1772816"/>
              <a:ext cx="2952328" cy="2880320"/>
            </a:xfrm>
            <a:prstGeom prst="rect">
              <a:avLst/>
            </a:prstGeom>
          </p:spPr>
        </p:pic>
        <p:sp>
          <p:nvSpPr>
            <p:cNvPr id="5" name="矩形 4"/>
            <p:cNvSpPr/>
            <p:nvPr/>
          </p:nvSpPr>
          <p:spPr>
            <a:xfrm>
              <a:off x="5531070" y="3717032"/>
              <a:ext cx="1296144" cy="936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6023992" y="2436947"/>
            <a:ext cx="3384376" cy="1772793"/>
          </a:xfrm>
          <a:prstGeom prst="rect">
            <a:avLst/>
          </a:prstGeom>
          <a:noFill/>
        </p:spPr>
        <p:txBody>
          <a:bodyPr wrap="square" rtlCol="0">
            <a:spAutoFit/>
          </a:bodyPr>
          <a:lstStyle/>
          <a:p>
            <a:pPr indent="363538">
              <a:lnSpc>
                <a:spcPct val="130000"/>
              </a:lnSpc>
            </a:pPr>
            <a:r>
              <a:rPr lang="zh-CN" altLang="en-US" sz="2800" dirty="0" smtClean="0">
                <a:solidFill>
                  <a:srgbClr val="000000"/>
                </a:solidFill>
                <a:latin typeface="Arial" panose="020B0604020202020204" pitchFamily="34" charset="0"/>
                <a:ea typeface="微软雅黑" panose="020B0503020204020204" pitchFamily="34" charset="-122"/>
              </a:rPr>
              <a:t>同学们先试着猜测这两支蜡烛哪一只会先熄灭？</a:t>
            </a:r>
          </a:p>
        </p:txBody>
      </p:sp>
      <p:graphicFrame>
        <p:nvGraphicFramePr>
          <p:cNvPr id="9" name="表格 8"/>
          <p:cNvGraphicFramePr>
            <a:graphicFrameLocks noGrp="1"/>
          </p:cNvGraphicFramePr>
          <p:nvPr>
            <p:extLst>
              <p:ext uri="{D42A27DB-BD31-4B8C-83A1-F6EECF244321}">
                <p14:modId xmlns:p14="http://schemas.microsoft.com/office/powerpoint/2010/main" val="1192812608"/>
              </p:ext>
            </p:extLst>
          </p:nvPr>
        </p:nvGraphicFramePr>
        <p:xfrm>
          <a:off x="1677890" y="4437112"/>
          <a:ext cx="8128000" cy="2016224"/>
        </p:xfrm>
        <a:graphic>
          <a:graphicData uri="http://schemas.openxmlformats.org/drawingml/2006/table">
            <a:tbl>
              <a:tblPr firstRow="1" bandRow="1">
                <a:tableStyleId>{5C22544A-7EE6-4342-B048-85BDC9FD1C3A}</a:tableStyleId>
              </a:tblPr>
              <a:tblGrid>
                <a:gridCol w="4064000"/>
                <a:gridCol w="4064000"/>
              </a:tblGrid>
              <a:tr h="788957">
                <a:tc>
                  <a:txBody>
                    <a:bodyPr/>
                    <a:lstStyle/>
                    <a:p>
                      <a:pPr algn="ctr"/>
                      <a:r>
                        <a:rPr lang="zh-CN" altLang="en-US" sz="2800" b="0" dirty="0" smtClean="0">
                          <a:latin typeface="微软雅黑" panose="020B0503020204020204" pitchFamily="34" charset="-122"/>
                          <a:ea typeface="微软雅黑" panose="020B0503020204020204" pitchFamily="34" charset="-122"/>
                        </a:rPr>
                        <a:t>实验现象</a:t>
                      </a:r>
                      <a:endParaRPr lang="zh-CN" altLang="en-US" sz="2800" b="0" dirty="0">
                        <a:latin typeface="微软雅黑" panose="020B0503020204020204" pitchFamily="34" charset="-122"/>
                        <a:ea typeface="微软雅黑" panose="020B0503020204020204" pitchFamily="34" charset="-122"/>
                      </a:endParaRPr>
                    </a:p>
                  </a:txBody>
                  <a:tcPr anchor="ctr"/>
                </a:tc>
                <a:tc>
                  <a:txBody>
                    <a:bodyPr/>
                    <a:lstStyle/>
                    <a:p>
                      <a:pPr marL="0" algn="ctr" defTabSz="914400" rtl="0" eaLnBrk="1" latinLnBrk="0" hangingPunct="1"/>
                      <a:r>
                        <a:rPr lang="zh-CN" altLang="en-US" sz="2800" b="0" kern="1200" dirty="0" smtClean="0">
                          <a:latin typeface="微软雅黑" panose="020B0503020204020204" pitchFamily="34" charset="-122"/>
                          <a:ea typeface="微软雅黑" panose="020B0503020204020204" pitchFamily="34" charset="-122"/>
                        </a:rPr>
                        <a:t>实验结果</a:t>
                      </a:r>
                      <a:endParaRPr lang="zh-CN" altLang="en-US" sz="2800" b="0" kern="1200" dirty="0">
                        <a:solidFill>
                          <a:schemeClr val="lt1"/>
                        </a:solidFill>
                        <a:latin typeface="微软雅黑" panose="020B0503020204020204" pitchFamily="34" charset="-122"/>
                        <a:ea typeface="微软雅黑" panose="020B0503020204020204" pitchFamily="34" charset="-122"/>
                        <a:cs typeface="+mn-cs"/>
                      </a:endParaRPr>
                    </a:p>
                  </a:txBody>
                  <a:tcPr anchor="ctr"/>
                </a:tc>
              </a:tr>
              <a:tr h="1227267">
                <a:tc>
                  <a:txBody>
                    <a:bodyPr/>
                    <a:lstStyle/>
                    <a:p>
                      <a:endParaRPr lang="zh-CN" altLang="en-US" sz="2800" dirty="0">
                        <a:solidFill>
                          <a:srgbClr val="000000"/>
                        </a:solidFill>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800" kern="1200" dirty="0">
                        <a:solidFill>
                          <a:srgbClr val="000000"/>
                        </a:solidFill>
                        <a:latin typeface="微软雅黑" panose="020B0503020204020204" pitchFamily="34" charset="-122"/>
                        <a:ea typeface="微软雅黑" panose="020B0503020204020204" pitchFamily="34" charset="-122"/>
                        <a:cs typeface="+mn-cs"/>
                      </a:endParaRPr>
                    </a:p>
                  </a:txBody>
                  <a:tcPr anchor="ctr"/>
                </a:tc>
              </a:tr>
            </a:tbl>
          </a:graphicData>
        </a:graphic>
      </p:graphicFrame>
      <p:sp>
        <p:nvSpPr>
          <p:cNvPr id="12" name="文本框 11"/>
          <p:cNvSpPr txBox="1"/>
          <p:nvPr/>
        </p:nvSpPr>
        <p:spPr>
          <a:xfrm>
            <a:off x="6101930" y="1876794"/>
            <a:ext cx="4242542" cy="2332946"/>
          </a:xfrm>
          <a:prstGeom prst="rect">
            <a:avLst/>
          </a:prstGeom>
          <a:noFill/>
        </p:spPr>
        <p:txBody>
          <a:bodyPr wrap="square" rtlCol="0">
            <a:spAutoFit/>
          </a:bodyPr>
          <a:lstStyle/>
          <a:p>
            <a:pPr indent="363538">
              <a:lnSpc>
                <a:spcPct val="130000"/>
              </a:lnSpc>
            </a:pPr>
            <a:r>
              <a:rPr lang="zh-CN" altLang="en-US" sz="2800" dirty="0" smtClean="0">
                <a:solidFill>
                  <a:srgbClr val="000000"/>
                </a:solidFill>
                <a:latin typeface="微软雅黑" panose="020B0503020204020204" pitchFamily="34" charset="-122"/>
                <a:ea typeface="微软雅黑" panose="020B0503020204020204" pitchFamily="34" charset="-122"/>
              </a:rPr>
              <a:t>思考：根据我们得出的</a:t>
            </a:r>
            <a:r>
              <a:rPr lang="en-US" altLang="zh-CN" sz="2800" dirty="0">
                <a:solidFill>
                  <a:srgbClr val="000000"/>
                </a:solidFill>
                <a:latin typeface="微软雅黑" panose="020B0503020204020204" pitchFamily="34" charset="-122"/>
                <a:ea typeface="微软雅黑" panose="020B0503020204020204" pitchFamily="34" charset="-122"/>
              </a:rPr>
              <a:t>CO</a:t>
            </a:r>
            <a:r>
              <a:rPr lang="en-US" altLang="zh-CN" sz="2800" dirty="0" smtClean="0">
                <a:solidFill>
                  <a:srgbClr val="000000"/>
                </a:solidFill>
                <a:latin typeface="微软雅黑" panose="020B0503020204020204" pitchFamily="34" charset="-122"/>
                <a:ea typeface="微软雅黑" panose="020B0503020204020204" pitchFamily="34" charset="-122"/>
              </a:rPr>
              <a:t>₂</a:t>
            </a:r>
            <a:r>
              <a:rPr lang="zh-CN" altLang="en-US" sz="2800" dirty="0" smtClean="0">
                <a:solidFill>
                  <a:srgbClr val="000000"/>
                </a:solidFill>
                <a:latin typeface="微软雅黑" panose="020B0503020204020204" pitchFamily="34" charset="-122"/>
                <a:ea typeface="微软雅黑" panose="020B0503020204020204" pitchFamily="34" charset="-122"/>
              </a:rPr>
              <a:t>的密度性质，我们可以通过什么方法来收集</a:t>
            </a:r>
            <a:r>
              <a:rPr lang="en-US" altLang="zh-CN" sz="2800" dirty="0">
                <a:solidFill>
                  <a:srgbClr val="000000"/>
                </a:solidFill>
                <a:latin typeface="微软雅黑" panose="020B0503020204020204" pitchFamily="34" charset="-122"/>
                <a:ea typeface="微软雅黑" panose="020B0503020204020204" pitchFamily="34" charset="-122"/>
              </a:rPr>
              <a:t>CO</a:t>
            </a:r>
            <a:r>
              <a:rPr lang="en-US" altLang="zh-CN" sz="2800" dirty="0" smtClean="0">
                <a:solidFill>
                  <a:srgbClr val="000000"/>
                </a:solidFill>
                <a:latin typeface="微软雅黑" panose="020B0503020204020204" pitchFamily="34" charset="-122"/>
                <a:ea typeface="微软雅黑" panose="020B0503020204020204" pitchFamily="34" charset="-122"/>
              </a:rPr>
              <a:t>₂</a:t>
            </a:r>
            <a:r>
              <a:rPr lang="zh-CN" altLang="en-US" sz="2800" dirty="0" smtClean="0">
                <a:solidFill>
                  <a:srgbClr val="000000"/>
                </a:solidFill>
                <a:latin typeface="微软雅黑" panose="020B0503020204020204" pitchFamily="34" charset="-122"/>
                <a:ea typeface="微软雅黑" panose="020B0503020204020204" pitchFamily="34" charset="-122"/>
              </a:rPr>
              <a:t>呢？</a:t>
            </a:r>
          </a:p>
        </p:txBody>
      </p:sp>
      <p:sp>
        <p:nvSpPr>
          <p:cNvPr id="10" name="文本框 9"/>
          <p:cNvSpPr txBox="1"/>
          <p:nvPr/>
        </p:nvSpPr>
        <p:spPr>
          <a:xfrm>
            <a:off x="1703512" y="5445224"/>
            <a:ext cx="4038378" cy="932563"/>
          </a:xfrm>
          <a:prstGeom prst="rect">
            <a:avLst/>
          </a:prstGeom>
          <a:noFill/>
        </p:spPr>
        <p:txBody>
          <a:bodyPr wrap="square" rtlCol="0">
            <a:spAutoFit/>
          </a:bodyPr>
          <a:lstStyle/>
          <a:p>
            <a:pPr>
              <a:lnSpc>
                <a:spcPct val="130000"/>
              </a:lnSpc>
            </a:pPr>
            <a:r>
              <a:rPr lang="zh-CN" altLang="en-US" sz="2800" dirty="0">
                <a:solidFill>
                  <a:srgbClr val="000000"/>
                </a:solidFill>
                <a:latin typeface="微软雅黑" panose="020B0503020204020204" pitchFamily="34" charset="-122"/>
                <a:ea typeface="微软雅黑" panose="020B0503020204020204" pitchFamily="34" charset="-122"/>
              </a:rPr>
              <a:t>位于低处的蜡烛先熄灭</a:t>
            </a:r>
          </a:p>
          <a:p>
            <a:pPr>
              <a:lnSpc>
                <a:spcPct val="130000"/>
              </a:lnSpc>
            </a:pPr>
            <a:endParaRPr lang="zh-CN" altLang="en-US" sz="1400" dirty="0" smtClean="0">
              <a:latin typeface="Arial" panose="020B0604020202020204" pitchFamily="34" charset="0"/>
              <a:ea typeface="微软雅黑" panose="020B0503020204020204" pitchFamily="34" charset="-122"/>
            </a:endParaRPr>
          </a:p>
        </p:txBody>
      </p:sp>
      <p:sp>
        <p:nvSpPr>
          <p:cNvPr id="13" name="文本框 12"/>
          <p:cNvSpPr txBox="1"/>
          <p:nvPr/>
        </p:nvSpPr>
        <p:spPr>
          <a:xfrm>
            <a:off x="5741890" y="5445224"/>
            <a:ext cx="4104456" cy="1212640"/>
          </a:xfrm>
          <a:prstGeom prst="rect">
            <a:avLst/>
          </a:prstGeom>
          <a:noFill/>
        </p:spPr>
        <p:txBody>
          <a:bodyPr wrap="square" rtlCol="0">
            <a:spAutoFit/>
          </a:bodyPr>
          <a:lstStyle/>
          <a:p>
            <a:pPr>
              <a:lnSpc>
                <a:spcPct val="130000"/>
              </a:lnSpc>
            </a:pPr>
            <a:r>
              <a:rPr lang="en-US" altLang="zh-CN" sz="2800" dirty="0">
                <a:solidFill>
                  <a:srgbClr val="000000"/>
                </a:solidFill>
                <a:latin typeface="微软雅黑" panose="020B0503020204020204" pitchFamily="34" charset="-122"/>
                <a:ea typeface="微软雅黑" panose="020B0503020204020204" pitchFamily="34" charset="-122"/>
              </a:rPr>
              <a:t>CO₂</a:t>
            </a:r>
            <a:r>
              <a:rPr lang="zh-CN" altLang="en-US" sz="2800" dirty="0">
                <a:solidFill>
                  <a:srgbClr val="000000"/>
                </a:solidFill>
                <a:latin typeface="微软雅黑" panose="020B0503020204020204" pitchFamily="34" charset="-122"/>
                <a:ea typeface="微软雅黑" panose="020B0503020204020204" pitchFamily="34" charset="-122"/>
              </a:rPr>
              <a:t>的密度</a:t>
            </a:r>
            <a:r>
              <a:rPr lang="en-US" altLang="zh-CN" sz="2800" dirty="0">
                <a:solidFill>
                  <a:srgbClr val="000000"/>
                </a:solidFill>
                <a:latin typeface="微软雅黑" panose="020B0503020204020204" pitchFamily="34" charset="-122"/>
                <a:ea typeface="微软雅黑" panose="020B0503020204020204" pitchFamily="34" charset="-122"/>
              </a:rPr>
              <a:t>&gt;</a:t>
            </a:r>
            <a:r>
              <a:rPr lang="zh-CN" altLang="en-US" sz="2800" dirty="0">
                <a:solidFill>
                  <a:srgbClr val="000000"/>
                </a:solidFill>
                <a:latin typeface="微软雅黑" panose="020B0503020204020204" pitchFamily="34" charset="-122"/>
                <a:ea typeface="微软雅黑" panose="020B0503020204020204" pitchFamily="34" charset="-122"/>
              </a:rPr>
              <a:t>空气的密度</a:t>
            </a:r>
          </a:p>
          <a:p>
            <a:pPr>
              <a:lnSpc>
                <a:spcPct val="130000"/>
              </a:lnSpc>
            </a:pPr>
            <a:endParaRPr lang="zh-CN" altLang="en-US" sz="2800" dirty="0" smtClean="0">
              <a:ea typeface="微软雅黑" panose="020B0503020204020204" pitchFamily="34" charset="-122"/>
            </a:endParaRPr>
          </a:p>
        </p:txBody>
      </p:sp>
      <p:graphicFrame>
        <p:nvGraphicFramePr>
          <p:cNvPr id="15" name="表格 14"/>
          <p:cNvGraphicFramePr>
            <a:graphicFrameLocks noGrp="1"/>
          </p:cNvGraphicFramePr>
          <p:nvPr>
            <p:extLst>
              <p:ext uri="{D42A27DB-BD31-4B8C-83A1-F6EECF244321}">
                <p14:modId xmlns:p14="http://schemas.microsoft.com/office/powerpoint/2010/main" val="1868080461"/>
              </p:ext>
            </p:extLst>
          </p:nvPr>
        </p:nvGraphicFramePr>
        <p:xfrm>
          <a:off x="1677890" y="4437112"/>
          <a:ext cx="8128000" cy="2016224"/>
        </p:xfrm>
        <a:graphic>
          <a:graphicData uri="http://schemas.openxmlformats.org/drawingml/2006/table">
            <a:tbl>
              <a:tblPr firstRow="1" bandRow="1">
                <a:tableStyleId>{5C22544A-7EE6-4342-B048-85BDC9FD1C3A}</a:tableStyleId>
              </a:tblPr>
              <a:tblGrid>
                <a:gridCol w="4064000"/>
                <a:gridCol w="4064000"/>
              </a:tblGrid>
              <a:tr h="788957">
                <a:tc>
                  <a:txBody>
                    <a:bodyPr/>
                    <a:lstStyle/>
                    <a:p>
                      <a:pPr algn="ctr"/>
                      <a:r>
                        <a:rPr lang="zh-CN" altLang="en-US" sz="2800" b="0" dirty="0" smtClean="0">
                          <a:latin typeface="微软雅黑" panose="020B0503020204020204" pitchFamily="34" charset="-122"/>
                          <a:ea typeface="微软雅黑" panose="020B0503020204020204" pitchFamily="34" charset="-122"/>
                        </a:rPr>
                        <a:t>因</a:t>
                      </a:r>
                      <a:endParaRPr lang="zh-CN" altLang="en-US" sz="2800" b="0" dirty="0">
                        <a:latin typeface="微软雅黑" panose="020B0503020204020204" pitchFamily="34" charset="-122"/>
                        <a:ea typeface="微软雅黑" panose="020B0503020204020204" pitchFamily="34" charset="-122"/>
                      </a:endParaRPr>
                    </a:p>
                  </a:txBody>
                  <a:tcPr anchor="ctr"/>
                </a:tc>
                <a:tc>
                  <a:txBody>
                    <a:bodyPr/>
                    <a:lstStyle/>
                    <a:p>
                      <a:pPr marL="0" algn="ctr" defTabSz="914400" rtl="0" eaLnBrk="1" latinLnBrk="0" hangingPunct="1"/>
                      <a:r>
                        <a:rPr lang="zh-CN" altLang="en-US" sz="2800" b="0" kern="1200" dirty="0" smtClean="0">
                          <a:latin typeface="微软雅黑" panose="020B0503020204020204" pitchFamily="34" charset="-122"/>
                          <a:ea typeface="微软雅黑" panose="020B0503020204020204" pitchFamily="34" charset="-122"/>
                        </a:rPr>
                        <a:t>果</a:t>
                      </a:r>
                      <a:endParaRPr lang="zh-CN" altLang="en-US" sz="2800" b="0" kern="1200" dirty="0">
                        <a:solidFill>
                          <a:schemeClr val="lt1"/>
                        </a:solidFill>
                        <a:latin typeface="微软雅黑" panose="020B0503020204020204" pitchFamily="34" charset="-122"/>
                        <a:ea typeface="微软雅黑" panose="020B0503020204020204" pitchFamily="34" charset="-122"/>
                        <a:cs typeface="+mn-cs"/>
                      </a:endParaRPr>
                    </a:p>
                  </a:txBody>
                  <a:tcPr anchor="ctr"/>
                </a:tc>
              </a:tr>
              <a:tr h="12272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000000"/>
                          </a:solidFill>
                          <a:latin typeface="微软雅黑" panose="020B0503020204020204" pitchFamily="34" charset="-122"/>
                          <a:ea typeface="微软雅黑" panose="020B0503020204020204" pitchFamily="34" charset="-122"/>
                        </a:rPr>
                        <a:t>CO</a:t>
                      </a:r>
                      <a:r>
                        <a:rPr lang="en-US" altLang="zh-CN" sz="2800" kern="1200" dirty="0" smtClean="0">
                          <a:solidFill>
                            <a:srgbClr val="000000"/>
                          </a:solidFill>
                          <a:latin typeface="微软雅黑" panose="020B0503020204020204" pitchFamily="34" charset="-122"/>
                          <a:ea typeface="微软雅黑" panose="020B0503020204020204" pitchFamily="34" charset="-122"/>
                          <a:cs typeface="+mn-cs"/>
                        </a:rPr>
                        <a:t>₂</a:t>
                      </a:r>
                      <a:r>
                        <a:rPr lang="zh-CN" altLang="en-US" sz="2800" kern="1200" dirty="0" smtClean="0">
                          <a:solidFill>
                            <a:srgbClr val="000000"/>
                          </a:solidFill>
                          <a:latin typeface="微软雅黑" panose="020B0503020204020204" pitchFamily="34" charset="-122"/>
                          <a:ea typeface="微软雅黑" panose="020B0503020204020204" pitchFamily="34" charset="-122"/>
                          <a:cs typeface="+mn-cs"/>
                        </a:rPr>
                        <a:t>的密度</a:t>
                      </a:r>
                      <a:r>
                        <a:rPr lang="en-US" altLang="zh-CN" sz="2800" kern="1200" dirty="0" smtClean="0">
                          <a:solidFill>
                            <a:srgbClr val="000000"/>
                          </a:solidFill>
                          <a:latin typeface="微软雅黑" panose="020B0503020204020204" pitchFamily="34" charset="-122"/>
                          <a:ea typeface="微软雅黑" panose="020B0503020204020204" pitchFamily="34" charset="-122"/>
                          <a:cs typeface="+mn-cs"/>
                        </a:rPr>
                        <a:t>&gt;</a:t>
                      </a:r>
                      <a:r>
                        <a:rPr lang="zh-CN" altLang="en-US" sz="2800" kern="1200" dirty="0" smtClean="0">
                          <a:solidFill>
                            <a:srgbClr val="000000"/>
                          </a:solidFill>
                          <a:latin typeface="微软雅黑" panose="020B0503020204020204" pitchFamily="34" charset="-122"/>
                          <a:ea typeface="微软雅黑" panose="020B0503020204020204" pitchFamily="34" charset="-122"/>
                          <a:cs typeface="+mn-cs"/>
                        </a:rPr>
                        <a:t>空气的密度</a:t>
                      </a:r>
                      <a:endParaRPr lang="zh-CN" altLang="en-US" sz="2800" kern="1200" dirty="0">
                        <a:solidFill>
                          <a:srgbClr val="000000"/>
                        </a:solidFill>
                        <a:latin typeface="微软雅黑" panose="020B0503020204020204" pitchFamily="34" charset="-122"/>
                        <a:ea typeface="微软雅黑" panose="020B0503020204020204" pitchFamily="34" charset="-122"/>
                        <a:cs typeface="+mn-cs"/>
                      </a:endParaRPr>
                    </a:p>
                  </a:txBody>
                  <a:tcPr anchor="ctr"/>
                </a:tc>
                <a:tc>
                  <a:txBody>
                    <a:bodyPr/>
                    <a:lstStyle/>
                    <a:p>
                      <a:pPr algn="ctr"/>
                      <a:r>
                        <a:rPr lang="zh-CN" altLang="en-US" sz="2800" kern="1200" dirty="0" smtClean="0">
                          <a:solidFill>
                            <a:srgbClr val="000000"/>
                          </a:solidFill>
                          <a:latin typeface="微软雅黑" panose="020B0503020204020204" pitchFamily="34" charset="-122"/>
                          <a:ea typeface="微软雅黑" panose="020B0503020204020204" pitchFamily="34" charset="-122"/>
                          <a:cs typeface="+mn-cs"/>
                        </a:rPr>
                        <a:t>向上排空气法收集</a:t>
                      </a:r>
                      <a:r>
                        <a:rPr lang="en-US" altLang="zh-CN" sz="2800" dirty="0" smtClean="0">
                          <a:solidFill>
                            <a:srgbClr val="000000"/>
                          </a:solidFill>
                          <a:latin typeface="微软雅黑" panose="020B0503020204020204" pitchFamily="34" charset="-122"/>
                          <a:ea typeface="微软雅黑" panose="020B0503020204020204" pitchFamily="34" charset="-122"/>
                        </a:rPr>
                        <a:t>CO₂</a:t>
                      </a:r>
                      <a:endParaRPr lang="zh-CN" altLang="en-US" sz="2800" kern="1200" dirty="0">
                        <a:solidFill>
                          <a:srgbClr val="000000"/>
                        </a:solidFill>
                        <a:latin typeface="微软雅黑" panose="020B0503020204020204" pitchFamily="34" charset="-122"/>
                        <a:ea typeface="微软雅黑" panose="020B0503020204020204" pitchFamily="34" charset="-122"/>
                        <a:cs typeface="+mn-cs"/>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hidden"/>
                                      </p:to>
                                    </p:set>
                                  </p:childTnLst>
                                </p:cTn>
                              </p:par>
                              <p:par>
                                <p:cTn id="36" presetID="22" presetClass="entr" presetSubtype="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allAtOnce"/>
      <p:bldP spid="12" grpId="0"/>
      <p:bldP spid="10" grpId="0"/>
      <p:bldP spid="13" grpId="0"/>
    </p:bld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3535</TotalTime>
  <Words>1293</Words>
  <Application>Microsoft Office PowerPoint</Application>
  <PresentationFormat>宽屏</PresentationFormat>
  <Paragraphs>215</Paragraphs>
  <Slides>30</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Kozuka Gothic Pro M</vt:lpstr>
      <vt:lpstr>黑体</vt:lpstr>
      <vt:lpstr>华文行楷</vt:lpstr>
      <vt:lpstr>宋体</vt:lpstr>
      <vt:lpstr>微软雅黑</vt:lpstr>
      <vt:lpstr>微软雅黑 Light</vt:lpstr>
      <vt:lpstr>幼圆</vt:lpstr>
      <vt:lpstr>Agency FB</vt:lpstr>
      <vt:lpstr>Arial</vt:lpstr>
      <vt:lpstr>Calibri</vt:lpstr>
      <vt:lpstr>Century Gothic</vt:lpstr>
      <vt:lpstr>Times New Roman</vt:lpstr>
      <vt:lpstr>Wingdings</vt:lpstr>
      <vt:lpstr>Wingdings 2</vt:lpstr>
      <vt:lpstr>Wingdings 3</vt:lpstr>
      <vt:lpstr>丝状</vt:lpstr>
      <vt:lpstr>PowerPoint 演示文稿</vt:lpstr>
      <vt:lpstr>PowerPoint 演示文稿</vt:lpstr>
      <vt:lpstr>消融中的玉龙雪山</vt:lpstr>
      <vt:lpstr>是什么原因导致了玉龙雪山的消融？</vt:lpstr>
      <vt:lpstr>是什么导致了气候变暖？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二氧化碳的化学性质探究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课堂小结</vt:lpstr>
      <vt:lpstr>PowerPoint 演示文稿</vt:lpstr>
      <vt:lpstr>PowerPoint 演示文稿</vt:lpstr>
      <vt:lpstr>PowerPoint 演示文稿</vt:lpstr>
      <vt:lpstr>PowerPoint 演示文稿</vt:lpstr>
      <vt:lpstr>PowerPoint 演示文稿</vt:lpstr>
      <vt:lpstr>PowerPoint 演示文稿</vt:lpstr>
    </vt:vector>
  </TitlesOfParts>
  <Company>6981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wushuiyang</dc:creator>
  <cp:lastModifiedBy>LB</cp:lastModifiedBy>
  <cp:revision>190</cp:revision>
  <dcterms:created xsi:type="dcterms:W3CDTF">2002-11-07T14:29:07Z</dcterms:created>
  <dcterms:modified xsi:type="dcterms:W3CDTF">2016-12-20T04:39:07Z</dcterms:modified>
</cp:coreProperties>
</file>